
<file path=[Content_Types].xml><?xml version="1.0" encoding="utf-8"?>
<Types xmlns="http://schemas.openxmlformats.org/package/2006/content-types">
  <Default Extension="png" ContentType="image/png"/>
  <Default Extension="jpeg" ContentType="image/jpeg"/>
  <Default Extension="com"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7" r:id="rId2"/>
    <p:sldId id="259" r:id="rId3"/>
    <p:sldId id="260" r:id="rId4"/>
    <p:sldId id="262" r:id="rId5"/>
    <p:sldId id="263" r:id="rId6"/>
    <p:sldId id="277" r:id="rId7"/>
    <p:sldId id="261" r:id="rId8"/>
    <p:sldId id="265" r:id="rId9"/>
    <p:sldId id="281" r:id="rId10"/>
    <p:sldId id="266" r:id="rId11"/>
    <p:sldId id="270" r:id="rId12"/>
    <p:sldId id="289" r:id="rId13"/>
    <p:sldId id="267" r:id="rId14"/>
    <p:sldId id="286" r:id="rId15"/>
    <p:sldId id="271" r:id="rId16"/>
    <p:sldId id="264" r:id="rId17"/>
    <p:sldId id="278" r:id="rId18"/>
    <p:sldId id="279" r:id="rId19"/>
    <p:sldId id="282" r:id="rId20"/>
    <p:sldId id="283" r:id="rId21"/>
    <p:sldId id="284" r:id="rId22"/>
    <p:sldId id="285" r:id="rId23"/>
    <p:sldId id="287" r:id="rId24"/>
    <p:sldId id="288" r:id="rId25"/>
    <p:sldId id="28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33CC33"/>
    <a:srgbClr val="CCFF33"/>
    <a:srgbClr val="00FF00"/>
    <a:srgbClr val="99FF66"/>
    <a:srgbClr val="00CC00"/>
    <a:srgbClr val="006600"/>
    <a:srgbClr val="99FF33"/>
    <a:srgbClr val="00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4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E6052-F271-4043-BDB4-F6705D4A34D2}" type="doc">
      <dgm:prSet loTypeId="urn:microsoft.com/office/officeart/2016/7/layout/BasicLinearProcessNumbered" loCatId="process" qsTypeId="urn:microsoft.com/office/officeart/2005/8/quickstyle/simple4" qsCatId="simple" csTypeId="urn:microsoft.com/office/officeart/2005/8/colors/accent3_2" csCatId="accent3" phldr="1"/>
      <dgm:spPr/>
      <dgm:t>
        <a:bodyPr/>
        <a:lstStyle/>
        <a:p>
          <a:endParaRPr lang="en-US"/>
        </a:p>
      </dgm:t>
    </dgm:pt>
    <dgm:pt modelId="{80087052-827E-41AB-A3EA-1748A1BE29C4}">
      <dgm:prSet/>
      <dgm:spPr/>
      <dgm:t>
        <a:bodyPr/>
        <a:lstStyle/>
        <a:p>
          <a:r>
            <a:rPr lang="en-US" dirty="0"/>
            <a:t>Take the time to read through the job requirements before applying for the position.</a:t>
          </a:r>
        </a:p>
      </dgm:t>
    </dgm:pt>
    <dgm:pt modelId="{E25AE5A7-37B4-44AE-B23C-5D55A921B82E}" type="parTrans" cxnId="{5AB10404-6848-4F4B-9FCC-A1ED9E1849D1}">
      <dgm:prSet/>
      <dgm:spPr/>
      <dgm:t>
        <a:bodyPr/>
        <a:lstStyle/>
        <a:p>
          <a:endParaRPr lang="en-US"/>
        </a:p>
      </dgm:t>
    </dgm:pt>
    <dgm:pt modelId="{09AFA8AA-6413-4214-ADAB-6509366F67B6}" type="sibTrans" cxnId="{5AB10404-6848-4F4B-9FCC-A1ED9E1849D1}">
      <dgm:prSet phldrT="1" phldr="0"/>
      <dgm:spPr/>
      <dgm:t>
        <a:bodyPr/>
        <a:lstStyle/>
        <a:p>
          <a:r>
            <a:rPr lang="en-US" dirty="0"/>
            <a:t>1</a:t>
          </a:r>
        </a:p>
      </dgm:t>
    </dgm:pt>
    <dgm:pt modelId="{729AC22A-8851-4575-9CD6-964D59196150}">
      <dgm:prSet/>
      <dgm:spPr/>
      <dgm:t>
        <a:bodyPr/>
        <a:lstStyle/>
        <a:p>
          <a:r>
            <a:rPr lang="en-US" dirty="0"/>
            <a:t>Inquire to the human resource manager or the recruiter with any questions.</a:t>
          </a:r>
        </a:p>
      </dgm:t>
    </dgm:pt>
    <dgm:pt modelId="{F6B8D52D-208B-432B-9362-AE5A85C7FEAC}" type="parTrans" cxnId="{1B6BC604-A822-4351-9E72-5DE7EA97C447}">
      <dgm:prSet/>
      <dgm:spPr/>
      <dgm:t>
        <a:bodyPr/>
        <a:lstStyle/>
        <a:p>
          <a:endParaRPr lang="en-US"/>
        </a:p>
      </dgm:t>
    </dgm:pt>
    <dgm:pt modelId="{909BA213-7182-4E2C-959A-099EEC9C8CDC}" type="sibTrans" cxnId="{1B6BC604-A822-4351-9E72-5DE7EA97C447}">
      <dgm:prSet phldrT="2" phldr="0"/>
      <dgm:spPr/>
      <dgm:t>
        <a:bodyPr/>
        <a:lstStyle/>
        <a:p>
          <a:r>
            <a:rPr lang="en-US" dirty="0"/>
            <a:t>2</a:t>
          </a:r>
        </a:p>
      </dgm:t>
    </dgm:pt>
    <dgm:pt modelId="{9FB13768-57E9-4B80-A618-6B2BB9768AE3}">
      <dgm:prSet/>
      <dgm:spPr/>
      <dgm:t>
        <a:bodyPr/>
        <a:lstStyle/>
        <a:p>
          <a:r>
            <a:rPr lang="en-US" dirty="0"/>
            <a:t>Be sure to only apply to positions for which you qualify.</a:t>
          </a:r>
        </a:p>
      </dgm:t>
    </dgm:pt>
    <dgm:pt modelId="{D689113B-D8AC-4695-824F-EE8FD609F5E9}" type="parTrans" cxnId="{9A25752A-DDC9-4E01-A1DF-B92EF05FBA60}">
      <dgm:prSet/>
      <dgm:spPr/>
      <dgm:t>
        <a:bodyPr/>
        <a:lstStyle/>
        <a:p>
          <a:endParaRPr lang="en-US"/>
        </a:p>
      </dgm:t>
    </dgm:pt>
    <dgm:pt modelId="{2A0FD0B8-103E-4DD8-A758-05CD7551108D}" type="sibTrans" cxnId="{9A25752A-DDC9-4E01-A1DF-B92EF05FBA60}">
      <dgm:prSet phldrT="3" phldr="0"/>
      <dgm:spPr/>
      <dgm:t>
        <a:bodyPr/>
        <a:lstStyle/>
        <a:p>
          <a:r>
            <a:rPr lang="en-US" dirty="0"/>
            <a:t>3</a:t>
          </a:r>
        </a:p>
      </dgm:t>
    </dgm:pt>
    <dgm:pt modelId="{B34330E8-4B77-4A0F-8FCD-A7CBFC3C97D0}" type="pres">
      <dgm:prSet presAssocID="{71AE6052-F271-4043-BDB4-F6705D4A34D2}" presName="Name0" presStyleCnt="0">
        <dgm:presLayoutVars>
          <dgm:animLvl val="lvl"/>
          <dgm:resizeHandles val="exact"/>
        </dgm:presLayoutVars>
      </dgm:prSet>
      <dgm:spPr/>
    </dgm:pt>
    <dgm:pt modelId="{118A1195-95BC-4F59-B4F6-885FBCC21292}" type="pres">
      <dgm:prSet presAssocID="{80087052-827E-41AB-A3EA-1748A1BE29C4}" presName="compositeNode" presStyleCnt="0">
        <dgm:presLayoutVars>
          <dgm:bulletEnabled val="1"/>
        </dgm:presLayoutVars>
      </dgm:prSet>
      <dgm:spPr/>
    </dgm:pt>
    <dgm:pt modelId="{BB4A6A2F-A616-47D0-B606-7A7CFF5DDAD0}" type="pres">
      <dgm:prSet presAssocID="{80087052-827E-41AB-A3EA-1748A1BE29C4}" presName="bgRect" presStyleLbl="bgAccFollowNode1" presStyleIdx="0" presStyleCnt="3"/>
      <dgm:spPr/>
    </dgm:pt>
    <dgm:pt modelId="{9CFC1B68-37DA-423A-BB1A-877FA0A5A414}" type="pres">
      <dgm:prSet presAssocID="{09AFA8AA-6413-4214-ADAB-6509366F67B6}" presName="sibTransNodeCircle" presStyleLbl="alignNode1" presStyleIdx="0" presStyleCnt="6">
        <dgm:presLayoutVars>
          <dgm:chMax val="0"/>
          <dgm:bulletEnabled/>
        </dgm:presLayoutVars>
      </dgm:prSet>
      <dgm:spPr/>
    </dgm:pt>
    <dgm:pt modelId="{D40B0370-CB91-4298-9ED3-EB5F5FA89BC1}" type="pres">
      <dgm:prSet presAssocID="{80087052-827E-41AB-A3EA-1748A1BE29C4}" presName="bottomLine" presStyleLbl="alignNode1" presStyleIdx="1" presStyleCnt="6">
        <dgm:presLayoutVars/>
      </dgm:prSet>
      <dgm:spPr/>
    </dgm:pt>
    <dgm:pt modelId="{681FDF45-BC2B-4FC5-998E-12C2750998B4}" type="pres">
      <dgm:prSet presAssocID="{80087052-827E-41AB-A3EA-1748A1BE29C4}" presName="nodeText" presStyleLbl="bgAccFollowNode1" presStyleIdx="0" presStyleCnt="3">
        <dgm:presLayoutVars>
          <dgm:bulletEnabled val="1"/>
        </dgm:presLayoutVars>
      </dgm:prSet>
      <dgm:spPr/>
    </dgm:pt>
    <dgm:pt modelId="{3975470A-9CF9-461C-A3CB-72BF15810DB7}" type="pres">
      <dgm:prSet presAssocID="{09AFA8AA-6413-4214-ADAB-6509366F67B6}" presName="sibTrans" presStyleCnt="0"/>
      <dgm:spPr/>
    </dgm:pt>
    <dgm:pt modelId="{07A23FFF-A990-4FA6-A864-90D2B4552507}" type="pres">
      <dgm:prSet presAssocID="{729AC22A-8851-4575-9CD6-964D59196150}" presName="compositeNode" presStyleCnt="0">
        <dgm:presLayoutVars>
          <dgm:bulletEnabled val="1"/>
        </dgm:presLayoutVars>
      </dgm:prSet>
      <dgm:spPr/>
    </dgm:pt>
    <dgm:pt modelId="{20CFE625-9857-4B6C-B78D-ABB46254DBDE}" type="pres">
      <dgm:prSet presAssocID="{729AC22A-8851-4575-9CD6-964D59196150}" presName="bgRect" presStyleLbl="bgAccFollowNode1" presStyleIdx="1" presStyleCnt="3"/>
      <dgm:spPr/>
    </dgm:pt>
    <dgm:pt modelId="{77D1E772-A551-497E-831B-50AFC102FC2A}" type="pres">
      <dgm:prSet presAssocID="{909BA213-7182-4E2C-959A-099EEC9C8CDC}" presName="sibTransNodeCircle" presStyleLbl="alignNode1" presStyleIdx="2" presStyleCnt="6">
        <dgm:presLayoutVars>
          <dgm:chMax val="0"/>
          <dgm:bulletEnabled/>
        </dgm:presLayoutVars>
      </dgm:prSet>
      <dgm:spPr/>
    </dgm:pt>
    <dgm:pt modelId="{68AEFA7F-4E4A-4B7A-BBD1-D1509A5BCDE4}" type="pres">
      <dgm:prSet presAssocID="{729AC22A-8851-4575-9CD6-964D59196150}" presName="bottomLine" presStyleLbl="alignNode1" presStyleIdx="3" presStyleCnt="6">
        <dgm:presLayoutVars/>
      </dgm:prSet>
      <dgm:spPr/>
    </dgm:pt>
    <dgm:pt modelId="{2B4D9257-6322-4F2E-89E4-C4CF7225AE5F}" type="pres">
      <dgm:prSet presAssocID="{729AC22A-8851-4575-9CD6-964D59196150}" presName="nodeText" presStyleLbl="bgAccFollowNode1" presStyleIdx="1" presStyleCnt="3">
        <dgm:presLayoutVars>
          <dgm:bulletEnabled val="1"/>
        </dgm:presLayoutVars>
      </dgm:prSet>
      <dgm:spPr/>
    </dgm:pt>
    <dgm:pt modelId="{39DF6B18-1690-4631-AC59-D54243822F8F}" type="pres">
      <dgm:prSet presAssocID="{909BA213-7182-4E2C-959A-099EEC9C8CDC}" presName="sibTrans" presStyleCnt="0"/>
      <dgm:spPr/>
    </dgm:pt>
    <dgm:pt modelId="{43B5C6DE-579E-439B-A7D1-0EBC26B02F70}" type="pres">
      <dgm:prSet presAssocID="{9FB13768-57E9-4B80-A618-6B2BB9768AE3}" presName="compositeNode" presStyleCnt="0">
        <dgm:presLayoutVars>
          <dgm:bulletEnabled val="1"/>
        </dgm:presLayoutVars>
      </dgm:prSet>
      <dgm:spPr/>
    </dgm:pt>
    <dgm:pt modelId="{7212BB7C-F60C-4F65-9006-23F7FAB0231B}" type="pres">
      <dgm:prSet presAssocID="{9FB13768-57E9-4B80-A618-6B2BB9768AE3}" presName="bgRect" presStyleLbl="bgAccFollowNode1" presStyleIdx="2" presStyleCnt="3"/>
      <dgm:spPr/>
    </dgm:pt>
    <dgm:pt modelId="{709BFD6C-89F0-4DF4-BA7D-992234A92160}" type="pres">
      <dgm:prSet presAssocID="{2A0FD0B8-103E-4DD8-A758-05CD7551108D}" presName="sibTransNodeCircle" presStyleLbl="alignNode1" presStyleIdx="4" presStyleCnt="6">
        <dgm:presLayoutVars>
          <dgm:chMax val="0"/>
          <dgm:bulletEnabled/>
        </dgm:presLayoutVars>
      </dgm:prSet>
      <dgm:spPr/>
    </dgm:pt>
    <dgm:pt modelId="{4E9FEB58-0413-4524-AB0B-76C63FD84C2D}" type="pres">
      <dgm:prSet presAssocID="{9FB13768-57E9-4B80-A618-6B2BB9768AE3}" presName="bottomLine" presStyleLbl="alignNode1" presStyleIdx="5" presStyleCnt="6">
        <dgm:presLayoutVars/>
      </dgm:prSet>
      <dgm:spPr/>
    </dgm:pt>
    <dgm:pt modelId="{CEC8985A-8465-4E3D-9BEF-A5697C34836A}" type="pres">
      <dgm:prSet presAssocID="{9FB13768-57E9-4B80-A618-6B2BB9768AE3}" presName="nodeText" presStyleLbl="bgAccFollowNode1" presStyleIdx="2" presStyleCnt="3">
        <dgm:presLayoutVars>
          <dgm:bulletEnabled val="1"/>
        </dgm:presLayoutVars>
      </dgm:prSet>
      <dgm:spPr/>
    </dgm:pt>
  </dgm:ptLst>
  <dgm:cxnLst>
    <dgm:cxn modelId="{5AB10404-6848-4F4B-9FCC-A1ED9E1849D1}" srcId="{71AE6052-F271-4043-BDB4-F6705D4A34D2}" destId="{80087052-827E-41AB-A3EA-1748A1BE29C4}" srcOrd="0" destOrd="0" parTransId="{E25AE5A7-37B4-44AE-B23C-5D55A921B82E}" sibTransId="{09AFA8AA-6413-4214-ADAB-6509366F67B6}"/>
    <dgm:cxn modelId="{1B6BC604-A822-4351-9E72-5DE7EA97C447}" srcId="{71AE6052-F271-4043-BDB4-F6705D4A34D2}" destId="{729AC22A-8851-4575-9CD6-964D59196150}" srcOrd="1" destOrd="0" parTransId="{F6B8D52D-208B-432B-9362-AE5A85C7FEAC}" sibTransId="{909BA213-7182-4E2C-959A-099EEC9C8CDC}"/>
    <dgm:cxn modelId="{C4AC2C1A-8633-4675-9599-F19E597DB027}" type="presOf" srcId="{729AC22A-8851-4575-9CD6-964D59196150}" destId="{20CFE625-9857-4B6C-B78D-ABB46254DBDE}" srcOrd="0" destOrd="0" presId="urn:microsoft.com/office/officeart/2016/7/layout/BasicLinearProcessNumbered"/>
    <dgm:cxn modelId="{E6B4A427-B8E0-4D72-A51E-880781330C14}" type="presOf" srcId="{729AC22A-8851-4575-9CD6-964D59196150}" destId="{2B4D9257-6322-4F2E-89E4-C4CF7225AE5F}" srcOrd="1" destOrd="0" presId="urn:microsoft.com/office/officeart/2016/7/layout/BasicLinearProcessNumbered"/>
    <dgm:cxn modelId="{9A25752A-DDC9-4E01-A1DF-B92EF05FBA60}" srcId="{71AE6052-F271-4043-BDB4-F6705D4A34D2}" destId="{9FB13768-57E9-4B80-A618-6B2BB9768AE3}" srcOrd="2" destOrd="0" parTransId="{D689113B-D8AC-4695-824F-EE8FD609F5E9}" sibTransId="{2A0FD0B8-103E-4DD8-A758-05CD7551108D}"/>
    <dgm:cxn modelId="{6546F959-0376-4796-87DD-9D5415C455B5}" type="presOf" srcId="{2A0FD0B8-103E-4DD8-A758-05CD7551108D}" destId="{709BFD6C-89F0-4DF4-BA7D-992234A92160}" srcOrd="0" destOrd="0" presId="urn:microsoft.com/office/officeart/2016/7/layout/BasicLinearProcessNumbered"/>
    <dgm:cxn modelId="{B642B588-F53D-4E43-A220-E92DC7B63A84}" type="presOf" srcId="{80087052-827E-41AB-A3EA-1748A1BE29C4}" destId="{BB4A6A2F-A616-47D0-B606-7A7CFF5DDAD0}" srcOrd="0" destOrd="0" presId="urn:microsoft.com/office/officeart/2016/7/layout/BasicLinearProcessNumbered"/>
    <dgm:cxn modelId="{45C969A6-211E-4491-AFFB-BF1928210CAB}" type="presOf" srcId="{909BA213-7182-4E2C-959A-099EEC9C8CDC}" destId="{77D1E772-A551-497E-831B-50AFC102FC2A}" srcOrd="0" destOrd="0" presId="urn:microsoft.com/office/officeart/2016/7/layout/BasicLinearProcessNumbered"/>
    <dgm:cxn modelId="{929859A9-BC63-41C8-82D2-2A5DF53C212D}" type="presOf" srcId="{9FB13768-57E9-4B80-A618-6B2BB9768AE3}" destId="{CEC8985A-8465-4E3D-9BEF-A5697C34836A}" srcOrd="1" destOrd="0" presId="urn:microsoft.com/office/officeart/2016/7/layout/BasicLinearProcessNumbered"/>
    <dgm:cxn modelId="{556DBBB9-857D-4678-9373-3F37DDD66CA5}" type="presOf" srcId="{80087052-827E-41AB-A3EA-1748A1BE29C4}" destId="{681FDF45-BC2B-4FC5-998E-12C2750998B4}" srcOrd="1" destOrd="0" presId="urn:microsoft.com/office/officeart/2016/7/layout/BasicLinearProcessNumbered"/>
    <dgm:cxn modelId="{36F2A0CE-5AD9-41C1-A821-52D6C82448E6}" type="presOf" srcId="{71AE6052-F271-4043-BDB4-F6705D4A34D2}" destId="{B34330E8-4B77-4A0F-8FCD-A7CBFC3C97D0}" srcOrd="0" destOrd="0" presId="urn:microsoft.com/office/officeart/2016/7/layout/BasicLinearProcessNumbered"/>
    <dgm:cxn modelId="{D05512DA-E9E5-4EAC-871B-55EB8086E134}" type="presOf" srcId="{9FB13768-57E9-4B80-A618-6B2BB9768AE3}" destId="{7212BB7C-F60C-4F65-9006-23F7FAB0231B}" srcOrd="0" destOrd="0" presId="urn:microsoft.com/office/officeart/2016/7/layout/BasicLinearProcessNumbered"/>
    <dgm:cxn modelId="{F97A6AE2-5949-428C-BBD6-3169CFF8CA4F}" type="presOf" srcId="{09AFA8AA-6413-4214-ADAB-6509366F67B6}" destId="{9CFC1B68-37DA-423A-BB1A-877FA0A5A414}" srcOrd="0" destOrd="0" presId="urn:microsoft.com/office/officeart/2016/7/layout/BasicLinearProcessNumbered"/>
    <dgm:cxn modelId="{A58E9EE3-BE15-4C1B-BB15-7349EE933A61}" type="presParOf" srcId="{B34330E8-4B77-4A0F-8FCD-A7CBFC3C97D0}" destId="{118A1195-95BC-4F59-B4F6-885FBCC21292}" srcOrd="0" destOrd="0" presId="urn:microsoft.com/office/officeart/2016/7/layout/BasicLinearProcessNumbered"/>
    <dgm:cxn modelId="{B8C78B95-F6AA-4042-8DE3-D71FD0D5DFD0}" type="presParOf" srcId="{118A1195-95BC-4F59-B4F6-885FBCC21292}" destId="{BB4A6A2F-A616-47D0-B606-7A7CFF5DDAD0}" srcOrd="0" destOrd="0" presId="urn:microsoft.com/office/officeart/2016/7/layout/BasicLinearProcessNumbered"/>
    <dgm:cxn modelId="{53D86488-E404-484D-BDA6-618679E65BA0}" type="presParOf" srcId="{118A1195-95BC-4F59-B4F6-885FBCC21292}" destId="{9CFC1B68-37DA-423A-BB1A-877FA0A5A414}" srcOrd="1" destOrd="0" presId="urn:microsoft.com/office/officeart/2016/7/layout/BasicLinearProcessNumbered"/>
    <dgm:cxn modelId="{0A960ED8-44AB-4432-A50D-C20CF05BB01B}" type="presParOf" srcId="{118A1195-95BC-4F59-B4F6-885FBCC21292}" destId="{D40B0370-CB91-4298-9ED3-EB5F5FA89BC1}" srcOrd="2" destOrd="0" presId="urn:microsoft.com/office/officeart/2016/7/layout/BasicLinearProcessNumbered"/>
    <dgm:cxn modelId="{EF6EAAB3-3BAB-496A-A28F-4D8FE92D9DA0}" type="presParOf" srcId="{118A1195-95BC-4F59-B4F6-885FBCC21292}" destId="{681FDF45-BC2B-4FC5-998E-12C2750998B4}" srcOrd="3" destOrd="0" presId="urn:microsoft.com/office/officeart/2016/7/layout/BasicLinearProcessNumbered"/>
    <dgm:cxn modelId="{45C47F1D-30B2-4092-A9CA-1C22A77F2E7E}" type="presParOf" srcId="{B34330E8-4B77-4A0F-8FCD-A7CBFC3C97D0}" destId="{3975470A-9CF9-461C-A3CB-72BF15810DB7}" srcOrd="1" destOrd="0" presId="urn:microsoft.com/office/officeart/2016/7/layout/BasicLinearProcessNumbered"/>
    <dgm:cxn modelId="{52DB3DDC-7BE9-4A59-8D1A-9060B9B9BA1E}" type="presParOf" srcId="{B34330E8-4B77-4A0F-8FCD-A7CBFC3C97D0}" destId="{07A23FFF-A990-4FA6-A864-90D2B4552507}" srcOrd="2" destOrd="0" presId="urn:microsoft.com/office/officeart/2016/7/layout/BasicLinearProcessNumbered"/>
    <dgm:cxn modelId="{6358843E-DC98-4071-A2EF-D3008A552243}" type="presParOf" srcId="{07A23FFF-A990-4FA6-A864-90D2B4552507}" destId="{20CFE625-9857-4B6C-B78D-ABB46254DBDE}" srcOrd="0" destOrd="0" presId="urn:microsoft.com/office/officeart/2016/7/layout/BasicLinearProcessNumbered"/>
    <dgm:cxn modelId="{383DADC2-F1FA-46FF-8E18-F14E50F8C72A}" type="presParOf" srcId="{07A23FFF-A990-4FA6-A864-90D2B4552507}" destId="{77D1E772-A551-497E-831B-50AFC102FC2A}" srcOrd="1" destOrd="0" presId="urn:microsoft.com/office/officeart/2016/7/layout/BasicLinearProcessNumbered"/>
    <dgm:cxn modelId="{D2066089-292E-4FB0-8A7E-A1D1969BE90B}" type="presParOf" srcId="{07A23FFF-A990-4FA6-A864-90D2B4552507}" destId="{68AEFA7F-4E4A-4B7A-BBD1-D1509A5BCDE4}" srcOrd="2" destOrd="0" presId="urn:microsoft.com/office/officeart/2016/7/layout/BasicLinearProcessNumbered"/>
    <dgm:cxn modelId="{E74ABBDE-53C5-43AD-BF82-F94AAFF3FE3F}" type="presParOf" srcId="{07A23FFF-A990-4FA6-A864-90D2B4552507}" destId="{2B4D9257-6322-4F2E-89E4-C4CF7225AE5F}" srcOrd="3" destOrd="0" presId="urn:microsoft.com/office/officeart/2016/7/layout/BasicLinearProcessNumbered"/>
    <dgm:cxn modelId="{2DA501DB-0C62-488E-9809-469583B2EBF6}" type="presParOf" srcId="{B34330E8-4B77-4A0F-8FCD-A7CBFC3C97D0}" destId="{39DF6B18-1690-4631-AC59-D54243822F8F}" srcOrd="3" destOrd="0" presId="urn:microsoft.com/office/officeart/2016/7/layout/BasicLinearProcessNumbered"/>
    <dgm:cxn modelId="{57102B95-0CC6-49EE-B492-67E18C1BC1EC}" type="presParOf" srcId="{B34330E8-4B77-4A0F-8FCD-A7CBFC3C97D0}" destId="{43B5C6DE-579E-439B-A7D1-0EBC26B02F70}" srcOrd="4" destOrd="0" presId="urn:microsoft.com/office/officeart/2016/7/layout/BasicLinearProcessNumbered"/>
    <dgm:cxn modelId="{084C29CB-847D-40D6-9C44-608575CF5FF8}" type="presParOf" srcId="{43B5C6DE-579E-439B-A7D1-0EBC26B02F70}" destId="{7212BB7C-F60C-4F65-9006-23F7FAB0231B}" srcOrd="0" destOrd="0" presId="urn:microsoft.com/office/officeart/2016/7/layout/BasicLinearProcessNumbered"/>
    <dgm:cxn modelId="{C603E1E8-2946-4632-B262-70C465BDCE0D}" type="presParOf" srcId="{43B5C6DE-579E-439B-A7D1-0EBC26B02F70}" destId="{709BFD6C-89F0-4DF4-BA7D-992234A92160}" srcOrd="1" destOrd="0" presId="urn:microsoft.com/office/officeart/2016/7/layout/BasicLinearProcessNumbered"/>
    <dgm:cxn modelId="{197AD555-3042-4A88-B8F8-13E885C1E115}" type="presParOf" srcId="{43B5C6DE-579E-439B-A7D1-0EBC26B02F70}" destId="{4E9FEB58-0413-4524-AB0B-76C63FD84C2D}" srcOrd="2" destOrd="0" presId="urn:microsoft.com/office/officeart/2016/7/layout/BasicLinearProcessNumbered"/>
    <dgm:cxn modelId="{DE8785BA-C418-476B-819E-A6B9521E629C}" type="presParOf" srcId="{43B5C6DE-579E-439B-A7D1-0EBC26B02F70}" destId="{CEC8985A-8465-4E3D-9BEF-A5697C34836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A6A2F-A616-47D0-B606-7A7CFF5DDAD0}">
      <dsp:nvSpPr>
        <dsp:cNvPr id="0" name=""/>
        <dsp:cNvSpPr/>
      </dsp:nvSpPr>
      <dsp:spPr>
        <a:xfrm>
          <a:off x="0" y="0"/>
          <a:ext cx="3005666" cy="4093482"/>
        </a:xfrm>
        <a:prstGeom prst="rect">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333" tIns="330200" rIns="234333" bIns="330200" numCol="1" spcCol="1270" anchor="t" anchorCtr="0">
          <a:noAutofit/>
        </a:bodyPr>
        <a:lstStyle/>
        <a:p>
          <a:pPr marL="0" lvl="0" indent="0" algn="l" defTabSz="1111250">
            <a:lnSpc>
              <a:spcPct val="90000"/>
            </a:lnSpc>
            <a:spcBef>
              <a:spcPct val="0"/>
            </a:spcBef>
            <a:spcAft>
              <a:spcPct val="35000"/>
            </a:spcAft>
            <a:buNone/>
          </a:pPr>
          <a:r>
            <a:rPr lang="en-US" sz="2500" kern="1200" dirty="0"/>
            <a:t>Take the time to read through the job requirements before applying for the position.</a:t>
          </a:r>
        </a:p>
      </dsp:txBody>
      <dsp:txXfrm>
        <a:off x="0" y="1555523"/>
        <a:ext cx="3005666" cy="2456089"/>
      </dsp:txXfrm>
    </dsp:sp>
    <dsp:sp modelId="{9CFC1B68-37DA-423A-BB1A-877FA0A5A414}">
      <dsp:nvSpPr>
        <dsp:cNvPr id="0" name=""/>
        <dsp:cNvSpPr/>
      </dsp:nvSpPr>
      <dsp:spPr>
        <a:xfrm>
          <a:off x="888810" y="409348"/>
          <a:ext cx="1228044" cy="1228044"/>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743" tIns="12700" rIns="9574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068653" y="589191"/>
        <a:ext cx="868358" cy="868358"/>
      </dsp:txXfrm>
    </dsp:sp>
    <dsp:sp modelId="{D40B0370-CB91-4298-9ED3-EB5F5FA89BC1}">
      <dsp:nvSpPr>
        <dsp:cNvPr id="0" name=""/>
        <dsp:cNvSpPr/>
      </dsp:nvSpPr>
      <dsp:spPr>
        <a:xfrm>
          <a:off x="0" y="4093410"/>
          <a:ext cx="3005666" cy="7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0CFE625-9857-4B6C-B78D-ABB46254DBDE}">
      <dsp:nvSpPr>
        <dsp:cNvPr id="0" name=""/>
        <dsp:cNvSpPr/>
      </dsp:nvSpPr>
      <dsp:spPr>
        <a:xfrm>
          <a:off x="3306233" y="0"/>
          <a:ext cx="3005666" cy="4093482"/>
        </a:xfrm>
        <a:prstGeom prst="rect">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333" tIns="330200" rIns="234333" bIns="330200" numCol="1" spcCol="1270" anchor="t" anchorCtr="0">
          <a:noAutofit/>
        </a:bodyPr>
        <a:lstStyle/>
        <a:p>
          <a:pPr marL="0" lvl="0" indent="0" algn="l" defTabSz="1111250">
            <a:lnSpc>
              <a:spcPct val="90000"/>
            </a:lnSpc>
            <a:spcBef>
              <a:spcPct val="0"/>
            </a:spcBef>
            <a:spcAft>
              <a:spcPct val="35000"/>
            </a:spcAft>
            <a:buNone/>
          </a:pPr>
          <a:r>
            <a:rPr lang="en-US" sz="2500" kern="1200" dirty="0"/>
            <a:t>Inquire to the human resource manager or the recruiter with any questions.</a:t>
          </a:r>
        </a:p>
      </dsp:txBody>
      <dsp:txXfrm>
        <a:off x="3306233" y="1555523"/>
        <a:ext cx="3005666" cy="2456089"/>
      </dsp:txXfrm>
    </dsp:sp>
    <dsp:sp modelId="{77D1E772-A551-497E-831B-50AFC102FC2A}">
      <dsp:nvSpPr>
        <dsp:cNvPr id="0" name=""/>
        <dsp:cNvSpPr/>
      </dsp:nvSpPr>
      <dsp:spPr>
        <a:xfrm>
          <a:off x="4195044" y="409348"/>
          <a:ext cx="1228044" cy="1228044"/>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743" tIns="12700" rIns="9574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4374887" y="589191"/>
        <a:ext cx="868358" cy="868358"/>
      </dsp:txXfrm>
    </dsp:sp>
    <dsp:sp modelId="{68AEFA7F-4E4A-4B7A-BBD1-D1509A5BCDE4}">
      <dsp:nvSpPr>
        <dsp:cNvPr id="0" name=""/>
        <dsp:cNvSpPr/>
      </dsp:nvSpPr>
      <dsp:spPr>
        <a:xfrm>
          <a:off x="3306233" y="4093410"/>
          <a:ext cx="3005666" cy="7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12BB7C-F60C-4F65-9006-23F7FAB0231B}">
      <dsp:nvSpPr>
        <dsp:cNvPr id="0" name=""/>
        <dsp:cNvSpPr/>
      </dsp:nvSpPr>
      <dsp:spPr>
        <a:xfrm>
          <a:off x="6612466" y="0"/>
          <a:ext cx="3005666" cy="4093482"/>
        </a:xfrm>
        <a:prstGeom prst="rect">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333" tIns="330200" rIns="234333" bIns="330200" numCol="1" spcCol="1270" anchor="t" anchorCtr="0">
          <a:noAutofit/>
        </a:bodyPr>
        <a:lstStyle/>
        <a:p>
          <a:pPr marL="0" lvl="0" indent="0" algn="l" defTabSz="1111250">
            <a:lnSpc>
              <a:spcPct val="90000"/>
            </a:lnSpc>
            <a:spcBef>
              <a:spcPct val="0"/>
            </a:spcBef>
            <a:spcAft>
              <a:spcPct val="35000"/>
            </a:spcAft>
            <a:buNone/>
          </a:pPr>
          <a:r>
            <a:rPr lang="en-US" sz="2500" kern="1200" dirty="0"/>
            <a:t>Be sure to only apply to positions for which you qualify.</a:t>
          </a:r>
        </a:p>
      </dsp:txBody>
      <dsp:txXfrm>
        <a:off x="6612466" y="1555523"/>
        <a:ext cx="3005666" cy="2456089"/>
      </dsp:txXfrm>
    </dsp:sp>
    <dsp:sp modelId="{709BFD6C-89F0-4DF4-BA7D-992234A92160}">
      <dsp:nvSpPr>
        <dsp:cNvPr id="0" name=""/>
        <dsp:cNvSpPr/>
      </dsp:nvSpPr>
      <dsp:spPr>
        <a:xfrm>
          <a:off x="7501277" y="409348"/>
          <a:ext cx="1228044" cy="1228044"/>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743" tIns="12700" rIns="9574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7681120" y="589191"/>
        <a:ext cx="868358" cy="868358"/>
      </dsp:txXfrm>
    </dsp:sp>
    <dsp:sp modelId="{4E9FEB58-0413-4524-AB0B-76C63FD84C2D}">
      <dsp:nvSpPr>
        <dsp:cNvPr id="0" name=""/>
        <dsp:cNvSpPr/>
      </dsp:nvSpPr>
      <dsp:spPr>
        <a:xfrm>
          <a:off x="6612466" y="4093410"/>
          <a:ext cx="3005666" cy="7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F1A10C-D077-4D3C-A78D-00AE282D16A5}" type="datetimeFigureOut">
              <a:rPr lang="en-US" smtClean="0"/>
              <a:t>6/7/2018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E6651-8F6F-43DF-A9B1-3741049C3F8B}" type="slidenum">
              <a:rPr lang="en-US" smtClean="0"/>
              <a:t>‹#›</a:t>
            </a:fld>
            <a:endParaRPr lang="en-US" dirty="0"/>
          </a:p>
        </p:txBody>
      </p:sp>
    </p:spTree>
    <p:extLst>
      <p:ext uri="{BB962C8B-B14F-4D97-AF65-F5344CB8AC3E}">
        <p14:creationId xmlns:p14="http://schemas.microsoft.com/office/powerpoint/2010/main" val="335891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otes Placeholder 2">
            <a:extLst>
              <a:ext uri="{FF2B5EF4-FFF2-40B4-BE49-F238E27FC236}">
                <a16:creationId xmlns:a16="http://schemas.microsoft.com/office/drawing/2014/main" id="{C2A8D323-0C40-42E3-9CD3-09A644DD3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Good morning to all of you.  You are currently attending the wonderful and exciting two-day Introduction to Social Security Work Incentives training. The training is hosted by Agency for Persons with Disabilities. We are excited that you’re taking the class.  You will have an opportunity to learn about social security work incentives and how they can be instrumental in helping people maintain or keep their benefits.</a:t>
            </a:r>
          </a:p>
        </p:txBody>
      </p:sp>
      <p:sp>
        <p:nvSpPr>
          <p:cNvPr id="77827" name="Slide Number Placeholder 3">
            <a:extLst>
              <a:ext uri="{FF2B5EF4-FFF2-40B4-BE49-F238E27FC236}">
                <a16:creationId xmlns:a16="http://schemas.microsoft.com/office/drawing/2014/main" id="{688E063B-87DE-4620-8E6E-10A225A94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8669D7-524D-44E8-B1F3-E23314C6995E}" type="slidenum">
              <a:rPr lang="en-US" altLang="en-US" smtClean="0"/>
              <a:pPr/>
              <a:t>1</a:t>
            </a:fld>
            <a:endParaRPr lang="en-US" altLang="en-US" dirty="0"/>
          </a:p>
        </p:txBody>
      </p:sp>
      <p:sp>
        <p:nvSpPr>
          <p:cNvPr id="77828" name="Slide Image Placeholder 3">
            <a:extLst>
              <a:ext uri="{FF2B5EF4-FFF2-40B4-BE49-F238E27FC236}">
                <a16:creationId xmlns:a16="http://schemas.microsoft.com/office/drawing/2014/main" id="{AC501A98-A5B7-4910-B747-58B086630BAE}"/>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177904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983C6BE-DBDA-4462-B8F0-E19AF7A57168}"/>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42B8BA08-B050-4A3F-8B68-26509A3D5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My name is _______________ and I am a(n) _______________ in the ___________ Region. I’ve been employed with APD for _______ years.  My background is in ____________. I enjoy working with people and it is an absolute pleasure to work with you today.</a:t>
            </a:r>
          </a:p>
        </p:txBody>
      </p:sp>
      <p:sp>
        <p:nvSpPr>
          <p:cNvPr id="79876" name="Slide Number Placeholder 3">
            <a:extLst>
              <a:ext uri="{FF2B5EF4-FFF2-40B4-BE49-F238E27FC236}">
                <a16:creationId xmlns:a16="http://schemas.microsoft.com/office/drawing/2014/main" id="{32428E62-4B4E-4854-96A2-E31D14BDA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0FA6AD-DF25-493E-9FB3-D162099D7A34}" type="slidenum">
              <a:rPr lang="en-US" altLang="en-US" smtClean="0">
                <a:latin typeface="Times New Roman" panose="02020603050405020304" pitchFamily="18" charset="0"/>
              </a:rPr>
              <a:pPr/>
              <a:t>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4393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accentuate the positive by listing the candidate’s accomplishments and awards. Focus on your skills, your strengths and experience that will be used for the job sought not for the previous job held.  It wouldn’t be a good idea to list your experiences on a certificate in food safety from a restaurant if you are applying for a stocker position in retail.  Be sure to match your experience with the position your applying for. You would focus on customer service in both positions.  </a:t>
            </a:r>
          </a:p>
          <a:p>
            <a:endParaRPr lang="en-US" baseline="0" dirty="0"/>
          </a:p>
          <a:p>
            <a:r>
              <a:rPr lang="en-US" baseline="0" dirty="0"/>
              <a:t>A company states it’s easy to places resumes in two piles: The qualified pile and the unqualified. pile The corporation was able to “weed out” applicants due to applicant’s resumes failing to match the position description of the job.  For example, an individual had a Bachelor’s Degree in Psychology.  He listed all of his experience in working with people with mental disabilities.  However, he applied for a job that entailed crop harvesting experience. The resume failed to list or meet the requirements of the position. Therefore, the college graduate’s resume was discarded and the job seeker wasn’t considered for the position.</a:t>
            </a:r>
          </a:p>
          <a:p>
            <a:endParaRPr lang="en-US" baseline="0" dirty="0"/>
          </a:p>
          <a:p>
            <a:r>
              <a:rPr lang="en-US" baseline="0" dirty="0"/>
              <a:t>Deflect or downplay information that may be construed as negative on your resume.  Don’t accentuate job dates if many are less than 3 years in duration.   </a:t>
            </a:r>
            <a:endParaRPr lang="en-US"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17</a:t>
            </a:fld>
            <a:endParaRPr lang="en-US" dirty="0"/>
          </a:p>
        </p:txBody>
      </p:sp>
    </p:spTree>
    <p:extLst>
      <p:ext uri="{BB962C8B-B14F-4D97-AF65-F5344CB8AC3E}">
        <p14:creationId xmlns:p14="http://schemas.microsoft.com/office/powerpoint/2010/main" val="288040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four types of resumes that a job seeker can use: chronological resume, functional resume, combination resume and targeted resume.  As an Employment Consultant, you will be able to identify the resume that best fits the job seeker you’re serving. In this training, we will focus on chronological and functional resumes.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18</a:t>
            </a:fld>
            <a:endParaRPr lang="en-US" dirty="0"/>
          </a:p>
        </p:txBody>
      </p:sp>
    </p:spTree>
    <p:extLst>
      <p:ext uri="{BB962C8B-B14F-4D97-AF65-F5344CB8AC3E}">
        <p14:creationId xmlns:p14="http://schemas.microsoft.com/office/powerpoint/2010/main" val="43606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chronological resume is the most preferred resume for employers. It gives them an</a:t>
            </a:r>
            <a:r>
              <a:rPr lang="en-US" baseline="0" dirty="0"/>
              <a:t> opportunity to review the job seekers most recent work history and earlier employment in chronological beginning with the most current job. The chronological resume is advantageous for job seekers with a solid work history. This means there are no gaps or lapses in employment.  The job seeker has a history of maintaining employment without fluctuations.</a:t>
            </a:r>
          </a:p>
          <a:p>
            <a:endParaRPr lang="en-US" sz="800" dirty="0"/>
          </a:p>
          <a:p>
            <a:r>
              <a:rPr lang="en-US" b="0" baseline="0" dirty="0"/>
              <a:t>Read and review pages 67-71 in the Best Practices Manual to review the 3 main sections of a resume and the overall structure of the chronological resume.</a:t>
            </a:r>
            <a:endParaRPr lang="en-US" b="0"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19</a:t>
            </a:fld>
            <a:endParaRPr lang="en-US" dirty="0"/>
          </a:p>
        </p:txBody>
      </p:sp>
    </p:spTree>
    <p:extLst>
      <p:ext uri="{BB962C8B-B14F-4D97-AF65-F5344CB8AC3E}">
        <p14:creationId xmlns:p14="http://schemas.microsoft.com/office/powerpoint/2010/main" val="381799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a:t>
            </a:r>
            <a:r>
              <a:rPr lang="en-US" baseline="0" dirty="0"/>
              <a:t> resumes are beneficial to individuals with employment gaps, little to no work history, fluctuations in employment, and short-term employment.  As an employment consultant, you will find that some job seekers have little to no experience but a diverse skill set. How can you create a functional resume? Choose 3 or 4 functions from a position description for which the job seeker has experience and focus on those as headings on the first page.</a:t>
            </a:r>
            <a:endParaRPr lang="en-US"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20</a:t>
            </a:fld>
            <a:endParaRPr lang="en-US" dirty="0"/>
          </a:p>
        </p:txBody>
      </p:sp>
    </p:spTree>
    <p:extLst>
      <p:ext uri="{BB962C8B-B14F-4D97-AF65-F5344CB8AC3E}">
        <p14:creationId xmlns:p14="http://schemas.microsoft.com/office/powerpoint/2010/main" val="266555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combined resume</a:t>
            </a:r>
            <a:r>
              <a:rPr lang="en-US" baseline="0" dirty="0"/>
              <a:t> focuses on the skills and experience of the job seeker. The work history is listed chronologically after the skills and experience.</a:t>
            </a:r>
            <a:endParaRPr lang="en-US"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21</a:t>
            </a:fld>
            <a:endParaRPr lang="en-US" dirty="0"/>
          </a:p>
        </p:txBody>
      </p:sp>
    </p:spTree>
    <p:extLst>
      <p:ext uri="{BB962C8B-B14F-4D97-AF65-F5344CB8AC3E}">
        <p14:creationId xmlns:p14="http://schemas.microsoft.com/office/powerpoint/2010/main" val="238236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resumes can</a:t>
            </a:r>
            <a:r>
              <a:rPr lang="en-US" baseline="0" dirty="0"/>
              <a:t> be advantageous because the information customized on the resume to the qualifications of a specific position description.  Targeted resumes will need to be tweaked continuously to reflect each position description.</a:t>
            </a:r>
            <a:endParaRPr lang="en-US"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22</a:t>
            </a:fld>
            <a:endParaRPr lang="en-US" dirty="0"/>
          </a:p>
        </p:txBody>
      </p:sp>
    </p:spTree>
    <p:extLst>
      <p:ext uri="{BB962C8B-B14F-4D97-AF65-F5344CB8AC3E}">
        <p14:creationId xmlns:p14="http://schemas.microsoft.com/office/powerpoint/2010/main" val="179431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baseline="0" dirty="0"/>
              <a:t>Employers have stated that job seekers tend to arrive at interviews without their resumes. Never assume that the employer has copies of your resume. Even though the job seeker may have uploaded the resume online, it is important to bring several resumes to an interview. Informative, brief resumes are affective. </a:t>
            </a:r>
            <a:endParaRPr lang="en-US" dirty="0"/>
          </a:p>
          <a:p>
            <a:endParaRPr lang="en-US" dirty="0"/>
          </a:p>
          <a:p>
            <a:r>
              <a:rPr lang="en-US" dirty="0"/>
              <a:t>Your resume is </a:t>
            </a:r>
            <a:r>
              <a:rPr lang="en-US" baseline="0" dirty="0"/>
              <a:t>a gateway for employers to see your qualifications prior to meeting with you. Proof read your resume. Review your employment dates. Accurate and truthful information should be listed on the resume. You don’t have to ‘fudge” your information to attain a job. Listing jobs or duties that you didn’t do can be harmful to future employment.</a:t>
            </a:r>
          </a:p>
          <a:p>
            <a:endParaRPr lang="en-US" baseline="0" dirty="0"/>
          </a:p>
        </p:txBody>
      </p:sp>
      <p:sp>
        <p:nvSpPr>
          <p:cNvPr id="4" name="Slide Number Placeholder 3"/>
          <p:cNvSpPr>
            <a:spLocks noGrp="1"/>
          </p:cNvSpPr>
          <p:nvPr>
            <p:ph type="sldNum" sz="quarter" idx="10"/>
          </p:nvPr>
        </p:nvSpPr>
        <p:spPr/>
        <p:txBody>
          <a:bodyPr/>
          <a:lstStyle/>
          <a:p>
            <a:pPr>
              <a:defRPr/>
            </a:pPr>
            <a:fld id="{A5DAFDA6-9611-4141-9CCF-AED6E95F01D2}" type="slidenum">
              <a:rPr lang="en-US" smtClean="0"/>
              <a:pPr>
                <a:defRPr/>
              </a:pPr>
              <a:t>23</a:t>
            </a:fld>
            <a:endParaRPr lang="en-US" dirty="0"/>
          </a:p>
        </p:txBody>
      </p:sp>
    </p:spTree>
    <p:extLst>
      <p:ext uri="{BB962C8B-B14F-4D97-AF65-F5344CB8AC3E}">
        <p14:creationId xmlns:p14="http://schemas.microsoft.com/office/powerpoint/2010/main" val="163693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242615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117471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0260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177581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638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839460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345603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45890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146185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194917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95793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279941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128598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268283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140250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9622DC-DE55-49E7-8F98-ECB61468C832}" type="datetimeFigureOut">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E0B89-92B8-4D9E-927A-279D1E8DCB07}" type="slidenum">
              <a:rPr lang="en-US" smtClean="0"/>
              <a:t>‹#›</a:t>
            </a:fld>
            <a:endParaRPr lang="en-US" dirty="0"/>
          </a:p>
        </p:txBody>
      </p:sp>
    </p:spTree>
    <p:extLst>
      <p:ext uri="{BB962C8B-B14F-4D97-AF65-F5344CB8AC3E}">
        <p14:creationId xmlns:p14="http://schemas.microsoft.com/office/powerpoint/2010/main" val="23974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9622DC-DE55-49E7-8F98-ECB61468C832}" type="datetimeFigureOut">
              <a:rPr lang="en-US" smtClean="0"/>
              <a:t>6/7/2018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9E0B89-92B8-4D9E-927A-279D1E8DCB07}" type="slidenum">
              <a:rPr lang="en-US" smtClean="0"/>
              <a:t>‹#›</a:t>
            </a:fld>
            <a:endParaRPr lang="en-US" dirty="0"/>
          </a:p>
        </p:txBody>
      </p:sp>
    </p:spTree>
    <p:extLst>
      <p:ext uri="{BB962C8B-B14F-4D97-AF65-F5344CB8AC3E}">
        <p14:creationId xmlns:p14="http://schemas.microsoft.com/office/powerpoint/2010/main" val="28855782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mryoungspace.wikispaces.com/Careers+Entre+Comp+9+2015+16"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uin.kr/235" TargetMode="External"/><Relationship Id="rId2" Type="http://schemas.openxmlformats.org/officeDocument/2006/relationships/image" Target="../media/image12.com"/><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onferencebasics.com/2011/11/your-conference-does-not-need-more-social-media/" TargetMode="External"/><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hyperlink" Target="http://webphilosophia.com/estrategia/supere-el-no/"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modernborefare.com/2012/12/29/booo-2012-four-thumbs-down/"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125303894@N06/14387367072/"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aralegalalliance.com/consumer-paralegal-who-and-what-does-one-d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groundreport.com/10-smart-ways-answer-tough-interview-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romancemeetslife.com/2013/07/winning-image-at-job-interviews-how-to.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eoffreyjmiller.com/2013/03/law-is-personal-profession.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correionago.com.br/portal/eixo/politica/"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echzim.co.zw/2016/07/tech-startup-real-business-heres-need-register/"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duspiral.com/2013/02/16/banking-and-finance-your-love-for-money-as-your-career"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83532250@N06/7650804342"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eduspiral.com/2013/02/16"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inloso.com/management/cross-cultural-business-management/"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8" descr="25_2536165.JPG">
            <a:extLst>
              <a:ext uri="{FF2B5EF4-FFF2-40B4-BE49-F238E27FC236}">
                <a16:creationId xmlns:a16="http://schemas.microsoft.com/office/drawing/2014/main" id="{376D38E4-5C3F-485B-8CED-9DB108A4A6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2CF9ACF-B779-4F26-8407-756EFDC6AAE3}"/>
              </a:ext>
            </a:extLst>
          </p:cNvPr>
          <p:cNvSpPr>
            <a:spLocks noGrp="1"/>
          </p:cNvSpPr>
          <p:nvPr>
            <p:ph type="ctrTitle"/>
          </p:nvPr>
        </p:nvSpPr>
        <p:spPr>
          <a:xfrm>
            <a:off x="1737852" y="415848"/>
            <a:ext cx="8701548" cy="1246239"/>
          </a:xfrm>
          <a:solidFill>
            <a:srgbClr val="33CC33"/>
          </a:solidFill>
          <a:ln w="57150">
            <a:solidFill>
              <a:srgbClr val="99FF33"/>
            </a:solidFill>
          </a:ln>
        </p:spPr>
        <p:txBody>
          <a:bodyPr>
            <a:noAutofit/>
          </a:bodyPr>
          <a:lstStyle/>
          <a:p>
            <a:pPr>
              <a:defRPr/>
            </a:pPr>
            <a:r>
              <a:rPr lang="en-US" sz="6600" b="1" dirty="0">
                <a:solidFill>
                  <a:schemeClr val="bg1"/>
                </a:solidFill>
                <a:effectLst>
                  <a:outerShdw blurRad="38100" dist="38100" dir="2700000" algn="tl">
                    <a:srgbClr val="000000">
                      <a:alpha val="43137"/>
                    </a:srgbClr>
                  </a:outerShdw>
                </a:effectLst>
                <a:latin typeface="Arial Black" panose="020B0A04020102020204" pitchFamily="34" charset="0"/>
              </a:rPr>
              <a:t>RESUMES &amp; JOBS</a:t>
            </a:r>
          </a:p>
        </p:txBody>
      </p:sp>
      <p:sp>
        <p:nvSpPr>
          <p:cNvPr id="3" name="Subtitle 2">
            <a:extLst>
              <a:ext uri="{FF2B5EF4-FFF2-40B4-BE49-F238E27FC236}">
                <a16:creationId xmlns:a16="http://schemas.microsoft.com/office/drawing/2014/main" id="{7A99813E-54B8-48F7-8DB5-08EF2B686029}"/>
              </a:ext>
            </a:extLst>
          </p:cNvPr>
          <p:cNvSpPr>
            <a:spLocks noGrp="1"/>
          </p:cNvSpPr>
          <p:nvPr>
            <p:ph type="subTitle" idx="1"/>
          </p:nvPr>
        </p:nvSpPr>
        <p:spPr>
          <a:xfrm>
            <a:off x="7086600" y="5791200"/>
            <a:ext cx="3352800" cy="838200"/>
          </a:xfrm>
        </p:spPr>
        <p:txBody>
          <a:bodyPr>
            <a:normAutofit fontScale="25000" lnSpcReduction="20000"/>
          </a:bodyPr>
          <a:lstStyle/>
          <a:p>
            <a:pPr algn="r">
              <a:defRPr/>
            </a:pPr>
            <a:r>
              <a:rPr lang="en-US" sz="9600" b="1" dirty="0">
                <a:solidFill>
                  <a:schemeClr val="bg1"/>
                </a:solidFill>
                <a:latin typeface="Calibri Light" panose="020F0302020204030204" pitchFamily="34" charset="0"/>
              </a:rPr>
              <a:t>Barbara Palmer</a:t>
            </a:r>
          </a:p>
          <a:p>
            <a:pPr algn="r">
              <a:defRPr/>
            </a:pPr>
            <a:r>
              <a:rPr lang="en-US" sz="9600" b="1" dirty="0">
                <a:solidFill>
                  <a:schemeClr val="bg1"/>
                </a:solidFill>
                <a:latin typeface="Calibri Light" panose="020F0302020204030204" pitchFamily="34" charset="0"/>
              </a:rPr>
              <a:t>APD Director      </a:t>
            </a:r>
          </a:p>
          <a:p>
            <a:pPr algn="l">
              <a:defRPr/>
            </a:pPr>
            <a:r>
              <a:rPr lang="en-US" b="1" dirty="0">
                <a:solidFill>
                  <a:schemeClr val="bg1"/>
                </a:solidFill>
              </a:rPr>
              <a:t>                   </a:t>
            </a:r>
          </a:p>
        </p:txBody>
      </p:sp>
      <p:pic>
        <p:nvPicPr>
          <p:cNvPr id="76805" name="Picture 6" descr="APD logo  WHITE (CMYK).png">
            <a:extLst>
              <a:ext uri="{FF2B5EF4-FFF2-40B4-BE49-F238E27FC236}">
                <a16:creationId xmlns:a16="http://schemas.microsoft.com/office/drawing/2014/main" id="{564626A6-6410-491F-8900-F25F243C3C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4864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37174A7-FC3C-42F9-82A3-FE23C26268CF}"/>
              </a:ext>
            </a:extLst>
          </p:cNvPr>
          <p:cNvSpPr txBox="1"/>
          <p:nvPr/>
        </p:nvSpPr>
        <p:spPr>
          <a:xfrm>
            <a:off x="6781800" y="4724400"/>
            <a:ext cx="3581400" cy="1169988"/>
          </a:xfrm>
          <a:prstGeom prst="rect">
            <a:avLst/>
          </a:prstGeom>
          <a:noFill/>
        </p:spPr>
        <p:txBody>
          <a:bodyPr>
            <a:spAutoFit/>
          </a:bodyPr>
          <a:lstStyle/>
          <a:p>
            <a:pPr algn="r">
              <a:defRPr/>
            </a:pPr>
            <a:r>
              <a:rPr lang="en-US" sz="2800" b="1" dirty="0">
                <a:solidFill>
                  <a:prstClr val="white"/>
                </a:solidFill>
                <a:latin typeface="Calibri Light" panose="020F0302020204030204" pitchFamily="34" charset="0"/>
              </a:rPr>
              <a:t>Rick Scott                             </a:t>
            </a:r>
            <a:r>
              <a:rPr lang="en-US" sz="2400" b="1" dirty="0">
                <a:solidFill>
                  <a:prstClr val="white"/>
                </a:solidFill>
                <a:latin typeface="Calibri Light" panose="020F0302020204030204" pitchFamily="34" charset="0"/>
              </a:rPr>
              <a:t>Governor</a:t>
            </a:r>
          </a:p>
          <a:p>
            <a:pPr>
              <a:defRPr/>
            </a:pPr>
            <a:endParaRPr lang="en-US" dirty="0">
              <a:solidFill>
                <a:prstClr val="black"/>
              </a:solidFill>
              <a:latin typeface="Calibri Light" panose="020F0302020204030204" pitchFamily="34" charset="0"/>
            </a:endParaRPr>
          </a:p>
        </p:txBody>
      </p:sp>
      <p:pic>
        <p:nvPicPr>
          <p:cNvPr id="20" name="Picture 19">
            <a:extLst>
              <a:ext uri="{FF2B5EF4-FFF2-40B4-BE49-F238E27FC236}">
                <a16:creationId xmlns:a16="http://schemas.microsoft.com/office/drawing/2014/main" id="{CD67B937-5D39-4D63-8DA2-DEA6CB2F8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3600" y="2077935"/>
            <a:ext cx="5118100" cy="2519466"/>
          </a:xfrm>
          <a:prstGeom prst="rect">
            <a:avLst/>
          </a:prstGeom>
          <a:ln w="38100">
            <a:solidFill>
              <a:srgbClr val="99FF33"/>
            </a:solidFill>
          </a:ln>
        </p:spPr>
      </p:pic>
    </p:spTree>
    <p:extLst>
      <p:ext uri="{BB962C8B-B14F-4D97-AF65-F5344CB8AC3E}">
        <p14:creationId xmlns:p14="http://schemas.microsoft.com/office/powerpoint/2010/main" val="358160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898DA4BE-86D2-4A5E-954D-5B0580CE85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1" y="1706099"/>
            <a:ext cx="5143500" cy="3433286"/>
          </a:xfrm>
          <a:prstGeom prst="rect">
            <a:avLst/>
          </a:prstGeom>
        </p:spPr>
      </p:pic>
      <p:sp>
        <p:nvSpPr>
          <p:cNvPr id="2" name="Title 1">
            <a:extLst>
              <a:ext uri="{FF2B5EF4-FFF2-40B4-BE49-F238E27FC236}">
                <a16:creationId xmlns:a16="http://schemas.microsoft.com/office/drawing/2014/main" id="{58E0BB70-DAA5-4A3F-AFF8-2896042C94DA}"/>
              </a:ext>
            </a:extLst>
          </p:cNvPr>
          <p:cNvSpPr>
            <a:spLocks noGrp="1"/>
          </p:cNvSpPr>
          <p:nvPr>
            <p:ph type="title"/>
          </p:nvPr>
        </p:nvSpPr>
        <p:spPr>
          <a:xfrm>
            <a:off x="673754" y="213896"/>
            <a:ext cx="4203045" cy="1375608"/>
          </a:xfrm>
        </p:spPr>
        <p:txBody>
          <a:bodyPr anchor="ctr">
            <a:normAutofit/>
          </a:bodyPr>
          <a:lstStyle/>
          <a:p>
            <a:r>
              <a:rPr lang="en-US" b="1" dirty="0">
                <a:solidFill>
                  <a:schemeClr val="bg1"/>
                </a:solidFill>
              </a:rPr>
              <a:t>What Is a Resume</a:t>
            </a:r>
          </a:p>
        </p:txBody>
      </p:sp>
      <p:sp>
        <p:nvSpPr>
          <p:cNvPr id="3" name="Content Placeholder 2">
            <a:extLst>
              <a:ext uri="{FF2B5EF4-FFF2-40B4-BE49-F238E27FC236}">
                <a16:creationId xmlns:a16="http://schemas.microsoft.com/office/drawing/2014/main" id="{2136E08A-74E5-4269-93D8-65E8D94E8987}"/>
              </a:ext>
            </a:extLst>
          </p:cNvPr>
          <p:cNvSpPr>
            <a:spLocks noGrp="1"/>
          </p:cNvSpPr>
          <p:nvPr>
            <p:ph idx="1"/>
          </p:nvPr>
        </p:nvSpPr>
        <p:spPr>
          <a:xfrm>
            <a:off x="120774" y="1706099"/>
            <a:ext cx="5055547" cy="3797300"/>
          </a:xfrm>
        </p:spPr>
        <p:txBody>
          <a:bodyPr>
            <a:noAutofit/>
          </a:bodyPr>
          <a:lstStyle/>
          <a:p>
            <a:pPr marL="0" indent="0">
              <a:buNone/>
            </a:pPr>
            <a:r>
              <a:rPr lang="en-US" sz="3200" dirty="0">
                <a:solidFill>
                  <a:schemeClr val="bg1"/>
                </a:solidFill>
                <a:latin typeface="Baskerville Old Face" pitchFamily="18" charset="0"/>
              </a:rPr>
              <a:t>A one page summary of   	 your skills, education, and 	 experience.</a:t>
            </a:r>
          </a:p>
          <a:p>
            <a:pPr marL="0" indent="0">
              <a:buNone/>
            </a:pPr>
            <a:endParaRPr lang="en-US" sz="2400" dirty="0">
              <a:solidFill>
                <a:schemeClr val="bg1"/>
              </a:solidFill>
            </a:endParaRPr>
          </a:p>
        </p:txBody>
      </p:sp>
    </p:spTree>
    <p:extLst>
      <p:ext uri="{BB962C8B-B14F-4D97-AF65-F5344CB8AC3E}">
        <p14:creationId xmlns:p14="http://schemas.microsoft.com/office/powerpoint/2010/main" val="274125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40">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Content Placeholder 2">
            <a:extLst>
              <a:ext uri="{FF2B5EF4-FFF2-40B4-BE49-F238E27FC236}">
                <a16:creationId xmlns:a16="http://schemas.microsoft.com/office/drawing/2014/main" id="{87B8A478-E2EC-4B6A-B054-8F98116B389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202" y="764215"/>
            <a:ext cx="4350888" cy="4899165"/>
          </a:xfrm>
          <a:prstGeom prst="rect">
            <a:avLst/>
          </a:prstGeom>
        </p:spPr>
      </p:pic>
      <p:sp>
        <p:nvSpPr>
          <p:cNvPr id="4" name="Title 3">
            <a:extLst>
              <a:ext uri="{FF2B5EF4-FFF2-40B4-BE49-F238E27FC236}">
                <a16:creationId xmlns:a16="http://schemas.microsoft.com/office/drawing/2014/main" id="{AD48E7E7-684E-4B20-B008-F7C84FCE4145}"/>
              </a:ext>
            </a:extLst>
          </p:cNvPr>
          <p:cNvSpPr>
            <a:spLocks noGrp="1"/>
          </p:cNvSpPr>
          <p:nvPr>
            <p:ph type="title"/>
          </p:nvPr>
        </p:nvSpPr>
        <p:spPr>
          <a:xfrm>
            <a:off x="7181723" y="609600"/>
            <a:ext cx="4512989" cy="1799303"/>
          </a:xfrm>
        </p:spPr>
        <p:txBody>
          <a:bodyPr vert="horz" lIns="91440" tIns="45720" rIns="91440" bIns="45720" rtlCol="0" anchor="ctr">
            <a:normAutofit/>
          </a:bodyPr>
          <a:lstStyle/>
          <a:p>
            <a:pPr algn="ctr"/>
            <a:r>
              <a:rPr lang="en-US" b="1" dirty="0">
                <a:solidFill>
                  <a:srgbClr val="FFFFFF"/>
                </a:solidFill>
              </a:rPr>
              <a:t>First Impressions Matters the Most</a:t>
            </a:r>
          </a:p>
        </p:txBody>
      </p:sp>
      <p:sp>
        <p:nvSpPr>
          <p:cNvPr id="6" name="Content Placeholder 5">
            <a:extLst>
              <a:ext uri="{FF2B5EF4-FFF2-40B4-BE49-F238E27FC236}">
                <a16:creationId xmlns:a16="http://schemas.microsoft.com/office/drawing/2014/main" id="{2D5540F0-F0E0-4BB9-9811-9A35301E307F}"/>
              </a:ext>
            </a:extLst>
          </p:cNvPr>
          <p:cNvSpPr>
            <a:spLocks noGrp="1"/>
          </p:cNvSpPr>
          <p:nvPr>
            <p:ph sz="half" idx="2"/>
          </p:nvPr>
        </p:nvSpPr>
        <p:spPr>
          <a:xfrm>
            <a:off x="7430867" y="2408903"/>
            <a:ext cx="4512988" cy="3317938"/>
          </a:xfrm>
        </p:spPr>
        <p:txBody>
          <a:bodyPr vert="horz" lIns="91440" tIns="45720" rIns="91440" bIns="45720" rtlCol="0" anchor="t">
            <a:normAutofit fontScale="85000" lnSpcReduction="20000"/>
          </a:bodyPr>
          <a:lstStyle/>
          <a:p>
            <a:pPr>
              <a:buClr>
                <a:schemeClr val="bg1"/>
              </a:buClr>
            </a:pPr>
            <a:endParaRPr lang="en-US" sz="2400" dirty="0">
              <a:solidFill>
                <a:srgbClr val="FFFFFF"/>
              </a:solidFill>
            </a:endParaRPr>
          </a:p>
          <a:p>
            <a:pPr>
              <a:buClr>
                <a:schemeClr val="bg1"/>
              </a:buClr>
            </a:pPr>
            <a:r>
              <a:rPr lang="en-US" sz="2400" dirty="0">
                <a:solidFill>
                  <a:srgbClr val="FFFFFF"/>
                </a:solidFill>
              </a:rPr>
              <a:t>The first step is to get your resume noticed by the recruiter or employer.</a:t>
            </a:r>
          </a:p>
          <a:p>
            <a:pPr>
              <a:buClr>
                <a:schemeClr val="bg1"/>
              </a:buClr>
            </a:pPr>
            <a:endParaRPr lang="en-US" sz="900" dirty="0">
              <a:solidFill>
                <a:srgbClr val="FFFFFF"/>
              </a:solidFill>
            </a:endParaRPr>
          </a:p>
          <a:p>
            <a:pPr>
              <a:buClr>
                <a:schemeClr val="bg1"/>
              </a:buClr>
            </a:pPr>
            <a:r>
              <a:rPr lang="en-US" sz="2400" dirty="0">
                <a:solidFill>
                  <a:srgbClr val="FFFFFF"/>
                </a:solidFill>
              </a:rPr>
              <a:t>Your resume is the first contact you will make with employers.</a:t>
            </a:r>
          </a:p>
          <a:p>
            <a:pPr marL="0" indent="0">
              <a:buClr>
                <a:schemeClr val="bg1"/>
              </a:buClr>
              <a:buNone/>
            </a:pPr>
            <a:endParaRPr lang="en-US" sz="900" dirty="0">
              <a:solidFill>
                <a:srgbClr val="FFFFFF"/>
              </a:solidFill>
            </a:endParaRPr>
          </a:p>
          <a:p>
            <a:pPr>
              <a:buClr>
                <a:schemeClr val="bg1"/>
              </a:buClr>
            </a:pPr>
            <a:r>
              <a:rPr lang="en-US" sz="2400" dirty="0">
                <a:solidFill>
                  <a:srgbClr val="FFFFFF"/>
                </a:solidFill>
              </a:rPr>
              <a:t>The first impression could make you or destroy your chances of getting a job.</a:t>
            </a:r>
          </a:p>
        </p:txBody>
      </p:sp>
    </p:spTree>
    <p:extLst>
      <p:ext uri="{BB962C8B-B14F-4D97-AF65-F5344CB8AC3E}">
        <p14:creationId xmlns:p14="http://schemas.microsoft.com/office/powerpoint/2010/main" val="6656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B0D40EF-BA14-42F1-9492-D38C59DCAB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B2C3A70F-581F-48B1-AD94-04AF9A38D2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3EABD0F-494E-4C0C-8A0C-139AFC4283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28681C3A-B98D-44BE-8120-45C3F3BA0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0945AE7B-1E9E-491F-976F-1552730887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A38028DA-F87E-4372-9295-BC98DB400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3" name="Content Placeholder 5">
            <a:extLst>
              <a:ext uri="{FF2B5EF4-FFF2-40B4-BE49-F238E27FC236}">
                <a16:creationId xmlns:a16="http://schemas.microsoft.com/office/drawing/2014/main" id="{14D242EB-538F-4A92-8F1D-DC7110AB81FC}"/>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285" r="-2" b="11372"/>
          <a:stretch/>
        </p:blipFill>
        <p:spPr>
          <a:xfrm>
            <a:off x="322048" y="-1"/>
            <a:ext cx="4551305" cy="3429000"/>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pic>
        <p:nvPicPr>
          <p:cNvPr id="14" name="Content Placeholder 13">
            <a:extLst>
              <a:ext uri="{FF2B5EF4-FFF2-40B4-BE49-F238E27FC236}">
                <a16:creationId xmlns:a16="http://schemas.microsoft.com/office/drawing/2014/main" id="{F2A9BC28-89C0-4EE8-89A7-496C82000749}"/>
              </a:ext>
            </a:extLst>
          </p:cNvPr>
          <p:cNvPicPr>
            <a:picLocks noGrp="1" noChangeAspect="1"/>
          </p:cNvPicPr>
          <p:nvPr>
            <p:ph sz="half" idx="2"/>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811" r="20539"/>
          <a:stretch/>
        </p:blipFill>
        <p:spPr>
          <a:xfrm>
            <a:off x="-10633" y="3428999"/>
            <a:ext cx="3514376" cy="3429001"/>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p:spPr>
      </p:pic>
      <p:cxnSp>
        <p:nvCxnSpPr>
          <p:cNvPr id="53" name="Straight Connector 52">
            <a:extLst>
              <a:ext uri="{FF2B5EF4-FFF2-40B4-BE49-F238E27FC236}">
                <a16:creationId xmlns:a16="http://schemas.microsoft.com/office/drawing/2014/main" id="{F9BABCF5-BD8B-4ED5-8596-F1AB77FDF9E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2860"/>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Isosceles Triangle 30">
            <a:extLst>
              <a:ext uri="{FF2B5EF4-FFF2-40B4-BE49-F238E27FC236}">
                <a16:creationId xmlns:a16="http://schemas.microsoft.com/office/drawing/2014/main" id="{1D072662-04D1-483A-9368-D2EBCEB64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6657C2-B0B2-46A9-A72B-CC9D9A153F70}"/>
              </a:ext>
            </a:extLst>
          </p:cNvPr>
          <p:cNvSpPr>
            <a:spLocks noGrp="1"/>
          </p:cNvSpPr>
          <p:nvPr>
            <p:ph type="title"/>
          </p:nvPr>
        </p:nvSpPr>
        <p:spPr>
          <a:xfrm>
            <a:off x="4159225" y="609600"/>
            <a:ext cx="5114776" cy="1320800"/>
          </a:xfrm>
        </p:spPr>
        <p:txBody>
          <a:bodyPr vert="horz" lIns="91440" tIns="45720" rIns="91440" bIns="45720" rtlCol="0" anchor="t">
            <a:normAutofit/>
          </a:bodyPr>
          <a:lstStyle/>
          <a:p>
            <a:pPr algn="ctr"/>
            <a:r>
              <a:rPr lang="en-US" sz="3300" b="1" dirty="0"/>
              <a:t>Social Media Can Impact the Hiring Process</a:t>
            </a:r>
          </a:p>
        </p:txBody>
      </p:sp>
      <p:sp>
        <p:nvSpPr>
          <p:cNvPr id="16" name="Content Placeholder 15">
            <a:extLst>
              <a:ext uri="{FF2B5EF4-FFF2-40B4-BE49-F238E27FC236}">
                <a16:creationId xmlns:a16="http://schemas.microsoft.com/office/drawing/2014/main" id="{EA4300E5-C2EE-46C6-A2AF-C73D8A6CFCEA}"/>
              </a:ext>
            </a:extLst>
          </p:cNvPr>
          <p:cNvSpPr>
            <a:spLocks noGrp="1"/>
          </p:cNvSpPr>
          <p:nvPr>
            <p:ph sz="half" idx="1"/>
          </p:nvPr>
        </p:nvSpPr>
        <p:spPr>
          <a:xfrm>
            <a:off x="3752886" y="1930400"/>
            <a:ext cx="6167862" cy="4555065"/>
          </a:xfrm>
        </p:spPr>
        <p:txBody>
          <a:bodyPr vert="horz" lIns="91440" tIns="45720" rIns="91440" bIns="45720" rtlCol="0">
            <a:normAutofit fontScale="92500"/>
          </a:bodyPr>
          <a:lstStyle/>
          <a:p>
            <a:r>
              <a:rPr lang="en-US" sz="2200" dirty="0"/>
              <a:t>Your social media pages say a lot about who you are and what you represent.</a:t>
            </a:r>
          </a:p>
          <a:p>
            <a:r>
              <a:rPr lang="en-US" sz="2200" dirty="0"/>
              <a:t>Employers have more access to you and the world due to social media.</a:t>
            </a:r>
          </a:p>
          <a:p>
            <a:r>
              <a:rPr lang="en-US" sz="2200" dirty="0"/>
              <a:t>They are able to remove candidates from the hiring pool by viewing individuals Facebook, Twitter, LinkedIn, and Instagram pages.</a:t>
            </a:r>
          </a:p>
          <a:p>
            <a:r>
              <a:rPr lang="en-US" sz="2200" dirty="0"/>
              <a:t>Don’t post things that can cause a no-hire.</a:t>
            </a:r>
          </a:p>
          <a:p>
            <a:r>
              <a:rPr lang="en-US" sz="2200" dirty="0"/>
              <a:t>Negative comments about past employers can  send a red flag to the employer about your integrity.</a:t>
            </a:r>
          </a:p>
          <a:p>
            <a:r>
              <a:rPr lang="en-US" sz="2200" dirty="0"/>
              <a:t>Think before you post.</a:t>
            </a:r>
            <a:endParaRPr lang="en-US" dirty="0"/>
          </a:p>
        </p:txBody>
      </p:sp>
    </p:spTree>
    <p:extLst>
      <p:ext uri="{BB962C8B-B14F-4D97-AF65-F5344CB8AC3E}">
        <p14:creationId xmlns:p14="http://schemas.microsoft.com/office/powerpoint/2010/main" val="388582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5">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Shape 43">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Content Placeholder 8" descr="Common Questions from Job Seekers | Topeka &amp; Shawnee County Public ...">
            <a:extLst>
              <a:ext uri="{FF2B5EF4-FFF2-40B4-BE49-F238E27FC236}">
                <a16:creationId xmlns:a16="http://schemas.microsoft.com/office/drawing/2014/main" id="{A98D05BF-6664-42EA-9FD4-5A194FD80179}"/>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57251" y="1906635"/>
            <a:ext cx="3856774" cy="3133629"/>
          </a:xfrm>
          <a:prstGeom prst="rect">
            <a:avLst/>
          </a:prstGeom>
        </p:spPr>
      </p:pic>
      <p:sp>
        <p:nvSpPr>
          <p:cNvPr id="4" name="Title 3">
            <a:extLst>
              <a:ext uri="{FF2B5EF4-FFF2-40B4-BE49-F238E27FC236}">
                <a16:creationId xmlns:a16="http://schemas.microsoft.com/office/drawing/2014/main" id="{E8C67C0A-49DF-4608-999E-42C51DC51BE3}"/>
              </a:ext>
            </a:extLst>
          </p:cNvPr>
          <p:cNvSpPr>
            <a:spLocks noGrp="1"/>
          </p:cNvSpPr>
          <p:nvPr>
            <p:ph type="title"/>
          </p:nvPr>
        </p:nvSpPr>
        <p:spPr>
          <a:xfrm>
            <a:off x="6483537" y="609600"/>
            <a:ext cx="5211175" cy="2227730"/>
          </a:xfrm>
        </p:spPr>
        <p:txBody>
          <a:bodyPr vert="horz" lIns="91440" tIns="45720" rIns="91440" bIns="45720" rtlCol="0" anchor="ctr">
            <a:normAutofit/>
          </a:bodyPr>
          <a:lstStyle/>
          <a:p>
            <a:r>
              <a:rPr lang="en-US" sz="4400" b="1" dirty="0">
                <a:solidFill>
                  <a:srgbClr val="FFFFFF"/>
                </a:solidFill>
              </a:rPr>
              <a:t>Preparing Resumes</a:t>
            </a:r>
          </a:p>
        </p:txBody>
      </p:sp>
      <p:sp>
        <p:nvSpPr>
          <p:cNvPr id="6" name="Content Placeholder 5">
            <a:extLst>
              <a:ext uri="{FF2B5EF4-FFF2-40B4-BE49-F238E27FC236}">
                <a16:creationId xmlns:a16="http://schemas.microsoft.com/office/drawing/2014/main" id="{CD33EDB4-A586-4F55-96AB-C18B9C1E28C7}"/>
              </a:ext>
            </a:extLst>
          </p:cNvPr>
          <p:cNvSpPr>
            <a:spLocks noGrp="1"/>
          </p:cNvSpPr>
          <p:nvPr>
            <p:ph sz="half" idx="2"/>
          </p:nvPr>
        </p:nvSpPr>
        <p:spPr>
          <a:xfrm>
            <a:off x="7001494" y="2282965"/>
            <a:ext cx="4512988" cy="3317938"/>
          </a:xfrm>
        </p:spPr>
        <p:txBody>
          <a:bodyPr vert="horz" lIns="91440" tIns="45720" rIns="91440" bIns="45720" rtlCol="0" anchor="t">
            <a:normAutofit fontScale="85000" lnSpcReduction="10000"/>
          </a:bodyPr>
          <a:lstStyle/>
          <a:p>
            <a:pPr marL="457200" indent="-457200">
              <a:buClr>
                <a:schemeClr val="bg1"/>
              </a:buClr>
            </a:pPr>
            <a:r>
              <a:rPr lang="en-US" sz="3200" dirty="0">
                <a:solidFill>
                  <a:srgbClr val="FFFFFF"/>
                </a:solidFill>
              </a:rPr>
              <a:t>Target your resume to the job description.</a:t>
            </a:r>
          </a:p>
          <a:p>
            <a:pPr marL="0" indent="0">
              <a:buClr>
                <a:schemeClr val="bg1"/>
              </a:buClr>
              <a:buNone/>
            </a:pPr>
            <a:endParaRPr lang="en-US" sz="900" dirty="0">
              <a:solidFill>
                <a:srgbClr val="FFFFFF"/>
              </a:solidFill>
            </a:endParaRPr>
          </a:p>
          <a:p>
            <a:pPr marL="457200" indent="-457200">
              <a:buClr>
                <a:schemeClr val="bg1"/>
              </a:buClr>
            </a:pPr>
            <a:r>
              <a:rPr lang="en-US" sz="3200" dirty="0">
                <a:solidFill>
                  <a:srgbClr val="FFFFFF"/>
                </a:solidFill>
              </a:rPr>
              <a:t>Review the task of the job that you’re seeking.</a:t>
            </a:r>
          </a:p>
          <a:p>
            <a:pPr marL="0" indent="0">
              <a:buClr>
                <a:schemeClr val="bg1"/>
              </a:buClr>
              <a:buNone/>
            </a:pPr>
            <a:endParaRPr lang="en-US" sz="3200" dirty="0">
              <a:solidFill>
                <a:srgbClr val="FFFFFF"/>
              </a:solidFill>
            </a:endParaRPr>
          </a:p>
          <a:p>
            <a:pPr marL="457200" indent="-457200">
              <a:buClr>
                <a:schemeClr val="bg1"/>
              </a:buClr>
            </a:pPr>
            <a:r>
              <a:rPr lang="en-US" sz="3200" dirty="0">
                <a:solidFill>
                  <a:srgbClr val="FFFFFF"/>
                </a:solidFill>
              </a:rPr>
              <a:t>First impressions are important.</a:t>
            </a:r>
          </a:p>
          <a:p>
            <a:endParaRPr lang="en-US" dirty="0">
              <a:solidFill>
                <a:srgbClr val="FFFFFF"/>
              </a:solidFill>
            </a:endParaRPr>
          </a:p>
        </p:txBody>
      </p:sp>
    </p:spTree>
    <p:extLst>
      <p:ext uri="{BB962C8B-B14F-4D97-AF65-F5344CB8AC3E}">
        <p14:creationId xmlns:p14="http://schemas.microsoft.com/office/powerpoint/2010/main" val="172482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585B1BF2-CC87-4510-AEC9-BC1ED9B4EF9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36" r="3433"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40" name="Straight Connector 39">
            <a:extLst>
              <a:ext uri="{FF2B5EF4-FFF2-40B4-BE49-F238E27FC236}">
                <a16:creationId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4">
            <a:extLst>
              <a:ext uri="{FF2B5EF4-FFF2-40B4-BE49-F238E27FC236}">
                <a16:creationId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29">
            <a:extLst>
              <a:ext uri="{FF2B5EF4-FFF2-40B4-BE49-F238E27FC236}">
                <a16:creationId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2A2C211-29AC-4C9E-8C00-B83055C489FF}"/>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b="1" dirty="0"/>
              <a:t>Avoid Resume Pitfalls</a:t>
            </a:r>
          </a:p>
        </p:txBody>
      </p:sp>
      <p:sp>
        <p:nvSpPr>
          <p:cNvPr id="3" name="Content Placeholder 2">
            <a:extLst>
              <a:ext uri="{FF2B5EF4-FFF2-40B4-BE49-F238E27FC236}">
                <a16:creationId xmlns:a16="http://schemas.microsoft.com/office/drawing/2014/main" id="{6B1DA90B-68A3-47E5-A9D1-A20AC540F1BF}"/>
              </a:ext>
            </a:extLst>
          </p:cNvPr>
          <p:cNvSpPr>
            <a:spLocks noGrp="1"/>
          </p:cNvSpPr>
          <p:nvPr>
            <p:ph sz="half" idx="1"/>
          </p:nvPr>
        </p:nvSpPr>
        <p:spPr>
          <a:xfrm>
            <a:off x="677334" y="2160589"/>
            <a:ext cx="3851122" cy="3880773"/>
          </a:xfrm>
        </p:spPr>
        <p:txBody>
          <a:bodyPr vert="horz" lIns="91440" tIns="45720" rIns="91440" bIns="45720" rtlCol="0">
            <a:normAutofit/>
          </a:bodyPr>
          <a:lstStyle/>
          <a:p>
            <a:r>
              <a:rPr lang="en-US" dirty="0"/>
              <a:t>Typos and grammatical errors</a:t>
            </a:r>
          </a:p>
          <a:p>
            <a:endParaRPr lang="en-US" sz="800" dirty="0"/>
          </a:p>
          <a:p>
            <a:r>
              <a:rPr lang="en-US" dirty="0"/>
              <a:t>Lack of specifics.</a:t>
            </a:r>
          </a:p>
          <a:p>
            <a:endParaRPr lang="en-US" sz="800" dirty="0"/>
          </a:p>
          <a:p>
            <a:r>
              <a:rPr lang="en-US" dirty="0"/>
              <a:t>Never changing the resume and using the same resume for all positions with different position descriptions.</a:t>
            </a:r>
          </a:p>
          <a:p>
            <a:r>
              <a:rPr lang="en-US" dirty="0"/>
              <a:t>Incorrect contact information.</a:t>
            </a:r>
          </a:p>
        </p:txBody>
      </p:sp>
    </p:spTree>
    <p:extLst>
      <p:ext uri="{BB962C8B-B14F-4D97-AF65-F5344CB8AC3E}">
        <p14:creationId xmlns:p14="http://schemas.microsoft.com/office/powerpoint/2010/main" val="398492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17">
            <a:extLst>
              <a:ext uri="{FF2B5EF4-FFF2-40B4-BE49-F238E27FC236}">
                <a16:creationId xmlns:a16="http://schemas.microsoft.com/office/drawing/2014/main"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 name="Rectangle 29">
            <a:extLst>
              <a:ext uri="{FF2B5EF4-FFF2-40B4-BE49-F238E27FC236}">
                <a16:creationId xmlns:a16="http://schemas.microsoft.com/office/drawing/2014/main"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42E0BAC-7373-4434-A3E6-242C4506ED85}"/>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1318" b="14412"/>
          <a:stretch/>
        </p:blipFill>
        <p:spPr>
          <a:xfrm>
            <a:off x="70621" y="8477"/>
            <a:ext cx="12191980" cy="6857990"/>
          </a:xfrm>
          <a:prstGeom prst="rect">
            <a:avLst/>
          </a:prstGeom>
        </p:spPr>
      </p:pic>
      <p:sp>
        <p:nvSpPr>
          <p:cNvPr id="6" name="Content Placeholder 5">
            <a:extLst>
              <a:ext uri="{FF2B5EF4-FFF2-40B4-BE49-F238E27FC236}">
                <a16:creationId xmlns:a16="http://schemas.microsoft.com/office/drawing/2014/main" id="{D301E5C5-575B-431B-944D-EA96AD0E87F5}"/>
              </a:ext>
            </a:extLst>
          </p:cNvPr>
          <p:cNvSpPr>
            <a:spLocks noGrp="1"/>
          </p:cNvSpPr>
          <p:nvPr>
            <p:ph sz="half" idx="2"/>
          </p:nvPr>
        </p:nvSpPr>
        <p:spPr>
          <a:xfrm>
            <a:off x="6721611" y="1599092"/>
            <a:ext cx="5148945" cy="4828216"/>
          </a:xfrm>
        </p:spPr>
        <p:txBody>
          <a:bodyPr vert="horz" lIns="91440" tIns="45720" rIns="91440" bIns="45720" rtlCol="0">
            <a:normAutofit/>
          </a:bodyPr>
          <a:lstStyle/>
          <a:p>
            <a:pPr marL="0" indent="0">
              <a:buNone/>
            </a:pPr>
            <a:r>
              <a:rPr lang="en-US" sz="2400" b="1" dirty="0">
                <a:solidFill>
                  <a:srgbClr val="FFFFFF"/>
                </a:solidFill>
              </a:rPr>
              <a:t>List the following:   </a:t>
            </a:r>
          </a:p>
          <a:p>
            <a:pPr marL="0" indent="0"/>
            <a:endParaRPr lang="en-US" sz="800" b="1" dirty="0">
              <a:solidFill>
                <a:srgbClr val="FFFFFF"/>
              </a:solidFill>
            </a:endParaRPr>
          </a:p>
          <a:p>
            <a:r>
              <a:rPr lang="en-US" sz="2000" dirty="0">
                <a:solidFill>
                  <a:srgbClr val="FFFFFF"/>
                </a:solidFill>
              </a:rPr>
              <a:t>Recorded weekly meeting minutes and compiled them in a Microsoft Word-based file for future organizational reference.</a:t>
            </a:r>
          </a:p>
          <a:p>
            <a:r>
              <a:rPr lang="en-US" sz="2000" dirty="0">
                <a:solidFill>
                  <a:srgbClr val="FFFFFF"/>
                </a:solidFill>
              </a:rPr>
              <a:t>Developed three daily activities for preschool-age children and prepared them for a 10 minute holiday program performance</a:t>
            </a:r>
          </a:p>
          <a:p>
            <a:r>
              <a:rPr lang="en-US" sz="2000" dirty="0">
                <a:solidFill>
                  <a:srgbClr val="FFFFFF"/>
                </a:solidFill>
              </a:rPr>
              <a:t>Reorganized 10 years worth of unwieldy files, making them easily accessible to department members.</a:t>
            </a:r>
          </a:p>
        </p:txBody>
      </p:sp>
      <p:sp>
        <p:nvSpPr>
          <p:cNvPr id="13" name="TextBox 12">
            <a:extLst>
              <a:ext uri="{FF2B5EF4-FFF2-40B4-BE49-F238E27FC236}">
                <a16:creationId xmlns:a16="http://schemas.microsoft.com/office/drawing/2014/main" id="{B192DEF0-4E86-4489-93EE-0A233FD64649}"/>
              </a:ext>
            </a:extLst>
          </p:cNvPr>
          <p:cNvSpPr txBox="1"/>
          <p:nvPr/>
        </p:nvSpPr>
        <p:spPr>
          <a:xfrm>
            <a:off x="1116544" y="628491"/>
            <a:ext cx="8690502" cy="644245"/>
          </a:xfrm>
          <a:prstGeom prst="rect">
            <a:avLst/>
          </a:prstGeom>
        </p:spPr>
        <p:txBody>
          <a:bodyPr vert="horz" lIns="91440" tIns="45720" rIns="91440" bIns="45720" rtlCol="0" anchor="t">
            <a:normAutofit/>
          </a:bodyPr>
          <a:lstStyle/>
          <a:p>
            <a:pPr algn="ctr">
              <a:spcBef>
                <a:spcPct val="0"/>
              </a:spcBef>
              <a:spcAft>
                <a:spcPts val="600"/>
              </a:spcAft>
            </a:pPr>
            <a:r>
              <a:rPr lang="en-US" sz="2800" b="1" dirty="0">
                <a:latin typeface="+mj-lt"/>
                <a:ea typeface="+mj-ea"/>
                <a:cs typeface="+mj-cs"/>
              </a:rPr>
              <a:t>Highlighting Duties Instead of Accomplishments</a:t>
            </a:r>
          </a:p>
        </p:txBody>
      </p:sp>
      <p:sp>
        <p:nvSpPr>
          <p:cNvPr id="14" name="TextBox 13">
            <a:extLst>
              <a:ext uri="{FF2B5EF4-FFF2-40B4-BE49-F238E27FC236}">
                <a16:creationId xmlns:a16="http://schemas.microsoft.com/office/drawing/2014/main" id="{21942FE9-3B9E-4B8D-843A-2266F00BC1B3}"/>
              </a:ext>
            </a:extLst>
          </p:cNvPr>
          <p:cNvSpPr txBox="1"/>
          <p:nvPr/>
        </p:nvSpPr>
        <p:spPr>
          <a:xfrm>
            <a:off x="857380" y="1748666"/>
            <a:ext cx="4758870" cy="4708981"/>
          </a:xfrm>
          <a:prstGeom prst="rect">
            <a:avLst/>
          </a:prstGeom>
          <a:noFill/>
        </p:spPr>
        <p:txBody>
          <a:bodyPr wrap="square" rtlCol="0">
            <a:spAutoFit/>
          </a:bodyPr>
          <a:lstStyle/>
          <a:p>
            <a:r>
              <a:rPr lang="en-US" sz="2400" b="1" dirty="0"/>
              <a:t>Avoid the following:</a:t>
            </a:r>
          </a:p>
          <a:p>
            <a:endParaRPr lang="en-US" sz="2400" b="1" dirty="0"/>
          </a:p>
          <a:p>
            <a:pPr marL="342900" indent="-342900">
              <a:buClr>
                <a:srgbClr val="99CC00"/>
              </a:buClr>
              <a:buFont typeface="Wingdings" panose="05000000000000000000" pitchFamily="2" charset="2"/>
              <a:buChar char="Ø"/>
            </a:pPr>
            <a:r>
              <a:rPr lang="en-US" sz="2400" dirty="0"/>
              <a:t>Attended group meetings and recorded minutes</a:t>
            </a:r>
          </a:p>
          <a:p>
            <a:pPr marL="342900" indent="-342900">
              <a:buClr>
                <a:srgbClr val="99CC00"/>
              </a:buClr>
              <a:buFont typeface="Wingdings" panose="05000000000000000000" pitchFamily="2" charset="2"/>
              <a:buChar char="Ø"/>
            </a:pPr>
            <a:endParaRPr lang="en-US" sz="2400" dirty="0"/>
          </a:p>
          <a:p>
            <a:pPr marL="342900" indent="-342900">
              <a:buClr>
                <a:srgbClr val="99CC00"/>
              </a:buClr>
              <a:buFont typeface="Wingdings" panose="05000000000000000000" pitchFamily="2" charset="2"/>
              <a:buChar char="Ø"/>
            </a:pPr>
            <a:r>
              <a:rPr lang="en-US" sz="2400" dirty="0"/>
              <a:t>Worked with children in a daycare setting</a:t>
            </a:r>
          </a:p>
          <a:p>
            <a:pPr marL="342900" indent="-342900">
              <a:buClr>
                <a:srgbClr val="99CC00"/>
              </a:buClr>
              <a:buFont typeface="Wingdings" panose="05000000000000000000" pitchFamily="2" charset="2"/>
              <a:buChar char="Ø"/>
            </a:pPr>
            <a:endParaRPr lang="en-US" sz="2400" dirty="0"/>
          </a:p>
          <a:p>
            <a:pPr marL="342900" indent="-342900">
              <a:buClr>
                <a:srgbClr val="99CC00"/>
              </a:buClr>
              <a:buFont typeface="Wingdings" panose="05000000000000000000" pitchFamily="2" charset="2"/>
              <a:buChar char="Ø"/>
            </a:pPr>
            <a:r>
              <a:rPr lang="en-US" sz="2400" dirty="0"/>
              <a:t>Updated department files</a:t>
            </a:r>
          </a:p>
          <a:p>
            <a:pPr marL="342900" indent="-342900">
              <a:buClr>
                <a:srgbClr val="99CC00"/>
              </a:buClr>
              <a:buFont typeface="Wingdings" panose="05000000000000000000" pitchFamily="2" charset="2"/>
              <a:buChar char="Ø"/>
            </a:pPr>
            <a:endParaRPr lang="en-US" sz="2400" dirty="0"/>
          </a:p>
          <a:p>
            <a:endParaRPr lang="en-US" sz="2400" b="1" dirty="0"/>
          </a:p>
          <a:p>
            <a:endParaRPr lang="en-US" dirty="0"/>
          </a:p>
          <a:p>
            <a:endParaRPr lang="en-US" dirty="0"/>
          </a:p>
        </p:txBody>
      </p:sp>
      <p:sp>
        <p:nvSpPr>
          <p:cNvPr id="15" name="TextBox 14">
            <a:extLst>
              <a:ext uri="{FF2B5EF4-FFF2-40B4-BE49-F238E27FC236}">
                <a16:creationId xmlns:a16="http://schemas.microsoft.com/office/drawing/2014/main" id="{9828C3BB-877C-4F62-994C-B81236CFD6E2}"/>
              </a:ext>
            </a:extLst>
          </p:cNvPr>
          <p:cNvSpPr txBox="1"/>
          <p:nvPr/>
        </p:nvSpPr>
        <p:spPr>
          <a:xfrm>
            <a:off x="589935" y="6272981"/>
            <a:ext cx="3048000" cy="369332"/>
          </a:xfrm>
          <a:prstGeom prst="rect">
            <a:avLst/>
          </a:prstGeom>
          <a:noFill/>
        </p:spPr>
        <p:txBody>
          <a:bodyPr wrap="square" rtlCol="0">
            <a:spAutoFit/>
          </a:bodyPr>
          <a:lstStyle/>
          <a:p>
            <a:r>
              <a:rPr lang="en-US" b="1" dirty="0"/>
              <a:t>www.monster.com</a:t>
            </a:r>
          </a:p>
        </p:txBody>
      </p:sp>
    </p:spTree>
    <p:extLst>
      <p:ext uri="{BB962C8B-B14F-4D97-AF65-F5344CB8AC3E}">
        <p14:creationId xmlns:p14="http://schemas.microsoft.com/office/powerpoint/2010/main" val="304138803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ACBFB-5E87-48E8-AAD8-416FFF1A49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87" r="31136" b="-1"/>
          <a:stretch/>
        </p:blipFill>
        <p:spPr>
          <a:xfrm>
            <a:off x="-9908"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45B2EE-EF6E-40B9-8064-781EFEDE884C}"/>
              </a:ext>
            </a:extLst>
          </p:cNvPr>
          <p:cNvSpPr>
            <a:spLocks noGrp="1"/>
          </p:cNvSpPr>
          <p:nvPr>
            <p:ph type="title"/>
          </p:nvPr>
        </p:nvSpPr>
        <p:spPr>
          <a:xfrm>
            <a:off x="5536734" y="609600"/>
            <a:ext cx="3737268" cy="1320800"/>
          </a:xfrm>
        </p:spPr>
        <p:txBody>
          <a:bodyPr>
            <a:normAutofit/>
          </a:bodyPr>
          <a:lstStyle/>
          <a:p>
            <a:pPr algn="ctr"/>
            <a:r>
              <a:rPr lang="en-US" sz="4000" b="1" dirty="0"/>
              <a:t>Did You Know?</a:t>
            </a:r>
          </a:p>
        </p:txBody>
      </p:sp>
      <p:sp>
        <p:nvSpPr>
          <p:cNvPr id="3" name="Content Placeholder 2">
            <a:extLst>
              <a:ext uri="{FF2B5EF4-FFF2-40B4-BE49-F238E27FC236}">
                <a16:creationId xmlns:a16="http://schemas.microsoft.com/office/drawing/2014/main" id="{B2C40255-504E-455F-B3B2-2283C28A2011}"/>
              </a:ext>
            </a:extLst>
          </p:cNvPr>
          <p:cNvSpPr>
            <a:spLocks noGrp="1"/>
          </p:cNvSpPr>
          <p:nvPr>
            <p:ph idx="1"/>
          </p:nvPr>
        </p:nvSpPr>
        <p:spPr>
          <a:xfrm>
            <a:off x="5171768" y="1930400"/>
            <a:ext cx="7246374" cy="3880773"/>
          </a:xfrm>
        </p:spPr>
        <p:txBody>
          <a:bodyPr>
            <a:normAutofit fontScale="85000" lnSpcReduction="20000"/>
          </a:bodyPr>
          <a:lstStyle/>
          <a:p>
            <a:r>
              <a:rPr lang="en-US" sz="3500" dirty="0">
                <a:latin typeface="Baskerville Old Face" pitchFamily="18" charset="0"/>
              </a:rPr>
              <a:t>Human Resource Managers and recruiting staff will spend 3 to 6 seconds reviewing resumes?</a:t>
            </a:r>
          </a:p>
          <a:p>
            <a:endParaRPr lang="en-US" sz="1000" dirty="0">
              <a:latin typeface="Baskerville Old Face" pitchFamily="18" charset="0"/>
            </a:endParaRPr>
          </a:p>
          <a:p>
            <a:r>
              <a:rPr lang="en-US" sz="3500" dirty="0">
                <a:latin typeface="Baskerville Old Face" pitchFamily="18" charset="0"/>
              </a:rPr>
              <a:t>90% of employers filter resumes and job applications through an applicant tracking system (ATS)before the resumes are read.</a:t>
            </a:r>
          </a:p>
          <a:p>
            <a:endParaRPr lang="en-US" sz="1000" dirty="0">
              <a:latin typeface="Baskerville Old Face" pitchFamily="18" charset="0"/>
            </a:endParaRPr>
          </a:p>
          <a:p>
            <a:r>
              <a:rPr lang="en-US" sz="3500" dirty="0">
                <a:latin typeface="Baskerville Old Face" pitchFamily="18" charset="0"/>
              </a:rPr>
              <a:t>If qualifications aren’t listed, the employer will discard the resume.</a:t>
            </a:r>
          </a:p>
          <a:p>
            <a:pPr marL="0" indent="0">
              <a:buNone/>
            </a:pPr>
            <a:endParaRPr lang="en-US" dirty="0"/>
          </a:p>
        </p:txBody>
      </p:sp>
    </p:spTree>
    <p:extLst>
      <p:ext uri="{BB962C8B-B14F-4D97-AF65-F5344CB8AC3E}">
        <p14:creationId xmlns:p14="http://schemas.microsoft.com/office/powerpoint/2010/main" val="12487368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9B23FF-42A3-4AF4-8B6E-F750A0EC2DE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29" r="42254"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0" name="Isosceles Triangle 69">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609" name="Title 1"/>
          <p:cNvSpPr>
            <a:spLocks noGrp="1"/>
          </p:cNvSpPr>
          <p:nvPr>
            <p:ph type="title"/>
          </p:nvPr>
        </p:nvSpPr>
        <p:spPr>
          <a:xfrm>
            <a:off x="5536734" y="609600"/>
            <a:ext cx="3737268" cy="1320800"/>
          </a:xfrm>
        </p:spPr>
        <p:txBody>
          <a:bodyPr>
            <a:normAutofit/>
          </a:bodyPr>
          <a:lstStyle/>
          <a:p>
            <a:r>
              <a:rPr lang="en-US" sz="5400" b="1" dirty="0">
                <a:latin typeface="Arial" panose="020B0604020202020204" pitchFamily="34" charset="0"/>
                <a:cs typeface="Arial" panose="020B0604020202020204" pitchFamily="34" charset="0"/>
              </a:rPr>
              <a:t>Resumes</a:t>
            </a:r>
          </a:p>
        </p:txBody>
      </p:sp>
      <p:sp>
        <p:nvSpPr>
          <p:cNvPr id="3" name="Content Placeholder 2"/>
          <p:cNvSpPr>
            <a:spLocks noGrp="1"/>
          </p:cNvSpPr>
          <p:nvPr>
            <p:ph idx="1"/>
          </p:nvPr>
        </p:nvSpPr>
        <p:spPr>
          <a:xfrm>
            <a:off x="5136365" y="2160589"/>
            <a:ext cx="5099835" cy="3880773"/>
          </a:xfrm>
        </p:spPr>
        <p:txBody>
          <a:bodyPr>
            <a:normAutofit/>
          </a:bodyPr>
          <a:lstStyle/>
          <a:p>
            <a:pPr>
              <a:buClr>
                <a:srgbClr val="CCFF33"/>
              </a:buClr>
              <a:buFont typeface="Wingdings" panose="05000000000000000000" pitchFamily="2" charset="2"/>
              <a:buChar char="Ø"/>
              <a:defRPr/>
            </a:pPr>
            <a:r>
              <a:rPr lang="en-US" sz="3600" b="1" dirty="0">
                <a:latin typeface="Arial" panose="020B0604020202020204" pitchFamily="34" charset="0"/>
                <a:cs typeface="Arial" panose="020B0604020202020204" pitchFamily="34" charset="0"/>
              </a:rPr>
              <a:t>Accentuate the Positive</a:t>
            </a:r>
          </a:p>
          <a:p>
            <a:pPr>
              <a:buClr>
                <a:srgbClr val="CCFF33"/>
              </a:buClr>
              <a:buFont typeface="Wingdings" panose="05000000000000000000" pitchFamily="2" charset="2"/>
              <a:buChar char="Ø"/>
              <a:defRPr/>
            </a:pPr>
            <a:r>
              <a:rPr lang="en-US" sz="3600" dirty="0">
                <a:latin typeface="Arial" panose="020B0604020202020204" pitchFamily="34" charset="0"/>
                <a:cs typeface="Arial" panose="020B0604020202020204" pitchFamily="34" charset="0"/>
              </a:rPr>
              <a:t>Deflect or Downplay the Negative</a:t>
            </a:r>
          </a:p>
          <a:p>
            <a:pPr>
              <a:buClr>
                <a:srgbClr val="CCFF33"/>
              </a:buClr>
              <a:buFont typeface="Wingdings" panose="05000000000000000000" pitchFamily="2" charset="2"/>
              <a:buChar char="Ø"/>
              <a:defRPr/>
            </a:pPr>
            <a:endParaRPr lang="en-US" sz="2800" b="1" i="1" dirty="0">
              <a:latin typeface="Arial" panose="020B0604020202020204" pitchFamily="34" charset="0"/>
              <a:cs typeface="Arial" panose="020B0604020202020204" pitchFamily="34" charset="0"/>
            </a:endParaRPr>
          </a:p>
          <a:p>
            <a:pPr>
              <a:buClr>
                <a:srgbClr val="CCFF33"/>
              </a:buClr>
              <a:buFont typeface="Wingdings" panose="05000000000000000000" pitchFamily="2" charset="2"/>
              <a:buChar char="Ø"/>
              <a:defRPr/>
            </a:pPr>
            <a:endParaRPr lang="en-US" sz="2800" dirty="0"/>
          </a:p>
          <a:p>
            <a:pPr>
              <a:defRPr/>
            </a:pPr>
            <a:endParaRPr lang="en-US" dirty="0"/>
          </a:p>
        </p:txBody>
      </p:sp>
    </p:spTree>
    <p:extLst>
      <p:ext uri="{BB962C8B-B14F-4D97-AF65-F5344CB8AC3E}">
        <p14:creationId xmlns:p14="http://schemas.microsoft.com/office/powerpoint/2010/main" val="27884809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B04AAD-4232-4586-9638-62124E273EC5}"/>
              </a:ext>
            </a:extLst>
          </p:cNvPr>
          <p:cNvPicPr>
            <a:picLocks noChangeAspect="1"/>
          </p:cNvPicPr>
          <p:nvPr/>
        </p:nvPicPr>
        <p:blipFill rotWithShape="1">
          <a:blip r:embed="rId3">
            <a:extLst>
              <a:ext uri="{28A0092B-C50C-407E-A947-70E740481C1C}">
                <a14:useLocalDpi xmlns:a14="http://schemas.microsoft.com/office/drawing/2010/main" val="0"/>
              </a:ext>
            </a:extLst>
          </a:blip>
          <a:srcRect l="4222" r="1711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7" name="Isosceles Triangle 16">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36733" y="609600"/>
            <a:ext cx="4875628" cy="1320800"/>
          </a:xfrm>
        </p:spPr>
        <p:txBody>
          <a:bodyPr>
            <a:normAutofit/>
          </a:bodyPr>
          <a:lstStyle/>
          <a:p>
            <a:pPr algn="ctr"/>
            <a:r>
              <a:rPr lang="en-US" sz="4000" b="1" dirty="0">
                <a:latin typeface="Arial" panose="020B0604020202020204" pitchFamily="34" charset="0"/>
                <a:cs typeface="Arial" panose="020B0604020202020204" pitchFamily="34" charset="0"/>
              </a:rPr>
              <a:t>Four Types           of Resumes </a:t>
            </a:r>
          </a:p>
        </p:txBody>
      </p:sp>
      <p:sp>
        <p:nvSpPr>
          <p:cNvPr id="3" name="Content Placeholder 2"/>
          <p:cNvSpPr>
            <a:spLocks noGrp="1"/>
          </p:cNvSpPr>
          <p:nvPr>
            <p:ph idx="1"/>
          </p:nvPr>
        </p:nvSpPr>
        <p:spPr>
          <a:xfrm>
            <a:off x="5209563" y="2160589"/>
            <a:ext cx="6316690" cy="4360527"/>
          </a:xfrm>
        </p:spPr>
        <p:txBody>
          <a:bodyPr>
            <a:normAutofit/>
          </a:bodyPr>
          <a:lstStyle/>
          <a:p>
            <a:pPr marL="690562" lvl="1" indent="-457200">
              <a:buClr>
                <a:srgbClr val="99CC00"/>
              </a:buClr>
              <a:buFont typeface="+mj-lt"/>
              <a:buAutoNum type="arabicPeriod"/>
              <a:defRPr/>
            </a:pPr>
            <a:r>
              <a:rPr lang="en-US" sz="3200" dirty="0">
                <a:latin typeface="Arial" panose="020B0604020202020204" pitchFamily="34" charset="0"/>
                <a:cs typeface="Arial" panose="020B0604020202020204" pitchFamily="34" charset="0"/>
              </a:rPr>
              <a:t>Chronological Resume </a:t>
            </a:r>
          </a:p>
          <a:p>
            <a:pPr marL="690562" lvl="1" indent="-457200">
              <a:buClr>
                <a:srgbClr val="99CC00"/>
              </a:buClr>
              <a:buFont typeface="+mj-lt"/>
              <a:buAutoNum type="arabicPeriod"/>
              <a:defRPr/>
            </a:pPr>
            <a:r>
              <a:rPr lang="en-US" sz="3200" dirty="0">
                <a:latin typeface="Arial" panose="020B0604020202020204" pitchFamily="34" charset="0"/>
                <a:cs typeface="Arial" panose="020B0604020202020204" pitchFamily="34" charset="0"/>
              </a:rPr>
              <a:t>Functional Resume </a:t>
            </a:r>
          </a:p>
          <a:p>
            <a:pPr marL="690562" lvl="1" indent="-457200">
              <a:buClr>
                <a:srgbClr val="99CC00"/>
              </a:buClr>
              <a:buFont typeface="+mj-lt"/>
              <a:buAutoNum type="arabicPeriod"/>
              <a:defRPr/>
            </a:pPr>
            <a:r>
              <a:rPr lang="en-US" sz="3200" dirty="0">
                <a:latin typeface="Arial" panose="020B0604020202020204" pitchFamily="34" charset="0"/>
                <a:cs typeface="Arial" panose="020B0604020202020204" pitchFamily="34" charset="0"/>
              </a:rPr>
              <a:t>Combination Resume also       called the “Hybrid Resume”</a:t>
            </a:r>
          </a:p>
          <a:p>
            <a:pPr marL="690562" lvl="1" indent="-457200">
              <a:buClr>
                <a:srgbClr val="99CC00"/>
              </a:buClr>
              <a:buFont typeface="+mj-lt"/>
              <a:buAutoNum type="arabicPeriod"/>
              <a:defRPr/>
            </a:pPr>
            <a:r>
              <a:rPr lang="en-US" sz="3200" dirty="0">
                <a:latin typeface="Arial" panose="020B0604020202020204" pitchFamily="34" charset="0"/>
                <a:cs typeface="Arial" panose="020B0604020202020204" pitchFamily="34" charset="0"/>
              </a:rPr>
              <a:t>Targeted Resume</a:t>
            </a:r>
          </a:p>
          <a:p>
            <a:pPr marL="233362" lvl="1" indent="0">
              <a:buClr>
                <a:srgbClr val="000D26"/>
              </a:buClr>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2273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823A67-1D12-4F2C-917A-7FB92B0D92B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531" r="24219"/>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2" name="Isosceles Triangle 191">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9633" name="Title 1"/>
          <p:cNvSpPr>
            <a:spLocks noGrp="1"/>
          </p:cNvSpPr>
          <p:nvPr>
            <p:ph type="title"/>
          </p:nvPr>
        </p:nvSpPr>
        <p:spPr>
          <a:xfrm>
            <a:off x="5064786" y="356560"/>
            <a:ext cx="4718311" cy="734351"/>
          </a:xfrm>
        </p:spPr>
        <p:txBody>
          <a:bodyPr>
            <a:normAutofit/>
          </a:bodyPr>
          <a:lstStyle/>
          <a:p>
            <a:r>
              <a:rPr lang="en-US"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Chronological Resume</a:t>
            </a:r>
          </a:p>
        </p:txBody>
      </p:sp>
      <p:sp>
        <p:nvSpPr>
          <p:cNvPr id="3" name="Content Placeholder 2"/>
          <p:cNvSpPr>
            <a:spLocks noGrp="1"/>
          </p:cNvSpPr>
          <p:nvPr>
            <p:ph idx="1"/>
          </p:nvPr>
        </p:nvSpPr>
        <p:spPr>
          <a:xfrm>
            <a:off x="5189191" y="1231160"/>
            <a:ext cx="4799676" cy="5120477"/>
          </a:xfrm>
        </p:spPr>
        <p:txBody>
          <a:bodyPr>
            <a:normAutofit fontScale="85000" lnSpcReduction="20000"/>
          </a:bodyPr>
          <a:lstStyle/>
          <a:p>
            <a:pPr marL="511175" lvl="1" indent="-342900">
              <a:lnSpc>
                <a:spcPct val="90000"/>
              </a:lnSpc>
              <a:buClr>
                <a:srgbClr val="99CC00"/>
              </a:buClr>
              <a:buFont typeface="Wingdings" panose="05000000000000000000" pitchFamily="2" charset="2"/>
              <a:buChar char="Ø"/>
              <a:defRPr/>
            </a:pPr>
            <a:r>
              <a:rPr lang="en-US" sz="2400" dirty="0">
                <a:latin typeface="Arial" panose="020B0604020202020204" pitchFamily="34" charset="0"/>
                <a:ea typeface="Verdana" panose="020B0604030504040204" pitchFamily="34" charset="0"/>
                <a:cs typeface="Arial" panose="020B0604020202020204" pitchFamily="34" charset="0"/>
              </a:rPr>
              <a:t>Work history is listed in chronological order. It starts with your most recent job and it ends with your initial job.</a:t>
            </a:r>
          </a:p>
          <a:p>
            <a:pPr marL="511175" lvl="1" indent="-342900">
              <a:lnSpc>
                <a:spcPct val="90000"/>
              </a:lnSpc>
              <a:buClr>
                <a:srgbClr val="99CC00"/>
              </a:buClr>
              <a:buFont typeface="Wingdings" panose="05000000000000000000" pitchFamily="2" charset="2"/>
              <a:buChar char="Ø"/>
              <a:defRPr/>
            </a:pPr>
            <a:endParaRPr lang="en-US" sz="1000" dirty="0">
              <a:latin typeface="Arial" panose="020B0604020202020204" pitchFamily="34" charset="0"/>
              <a:ea typeface="Verdana" panose="020B060403050404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400" b="1" u="sng" dirty="0">
                <a:latin typeface="Arial" panose="020B0604020202020204" pitchFamily="34" charset="0"/>
                <a:ea typeface="Verdana" panose="020B0604030504040204" pitchFamily="34" charset="0"/>
                <a:cs typeface="Arial" panose="020B0604020202020204" pitchFamily="34" charset="0"/>
              </a:rPr>
              <a:t>Most preferred</a:t>
            </a:r>
            <a:r>
              <a:rPr lang="en-US" sz="2400" b="1" dirty="0">
                <a:latin typeface="Arial" panose="020B0604020202020204" pitchFamily="34" charset="0"/>
                <a:ea typeface="Verdana" panose="020B0604030504040204" pitchFamily="34" charset="0"/>
                <a:cs typeface="Arial" panose="020B0604020202020204" pitchFamily="34" charset="0"/>
              </a:rPr>
              <a:t> </a:t>
            </a:r>
            <a:r>
              <a:rPr lang="en-US" sz="2400" dirty="0">
                <a:latin typeface="Arial" panose="020B0604020202020204" pitchFamily="34" charset="0"/>
                <a:ea typeface="Verdana" panose="020B0604030504040204" pitchFamily="34" charset="0"/>
                <a:cs typeface="Arial" panose="020B0604020202020204" pitchFamily="34" charset="0"/>
              </a:rPr>
              <a:t>resume by employers because it gives a picture of the job seeker’s most recent employment.</a:t>
            </a:r>
          </a:p>
          <a:p>
            <a:pPr marL="168275" lvl="1" indent="0">
              <a:lnSpc>
                <a:spcPct val="90000"/>
              </a:lnSpc>
              <a:buClr>
                <a:srgbClr val="99CC00"/>
              </a:buClr>
              <a:buNone/>
              <a:defRPr/>
            </a:pPr>
            <a:endParaRPr lang="en-US" sz="900" dirty="0">
              <a:latin typeface="Arial" panose="020B0604020202020204" pitchFamily="34" charset="0"/>
              <a:ea typeface="Verdana" panose="020B060403050404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400" dirty="0">
                <a:latin typeface="Arial" panose="020B0604020202020204" pitchFamily="34" charset="0"/>
                <a:ea typeface="Verdana" panose="020B0604030504040204" pitchFamily="34" charset="0"/>
                <a:cs typeface="Arial" panose="020B0604020202020204" pitchFamily="34" charset="0"/>
              </a:rPr>
              <a:t>It covers the job seeker’s last 10 years of employment.</a:t>
            </a:r>
          </a:p>
          <a:p>
            <a:pPr marL="511175" lvl="1" indent="-342900">
              <a:lnSpc>
                <a:spcPct val="90000"/>
              </a:lnSpc>
              <a:buClr>
                <a:srgbClr val="99CC00"/>
              </a:buClr>
              <a:buFont typeface="Wingdings" panose="05000000000000000000" pitchFamily="2" charset="2"/>
              <a:buChar char="Ø"/>
              <a:defRPr/>
            </a:pPr>
            <a:endParaRPr lang="en-US" sz="900" dirty="0">
              <a:latin typeface="Arial" panose="020B0604020202020204" pitchFamily="34" charset="0"/>
              <a:ea typeface="Verdana" panose="020B060403050404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400" dirty="0">
                <a:latin typeface="Arial" panose="020B0604020202020204" pitchFamily="34" charset="0"/>
                <a:ea typeface="Verdana" panose="020B0604030504040204" pitchFamily="34" charset="0"/>
                <a:cs typeface="Arial" panose="020B0604020202020204" pitchFamily="34" charset="0"/>
              </a:rPr>
              <a:t>The job task are attached to each position held.</a:t>
            </a:r>
          </a:p>
          <a:p>
            <a:pPr marL="511175" lvl="1" indent="-342900">
              <a:lnSpc>
                <a:spcPct val="90000"/>
              </a:lnSpc>
              <a:buClr>
                <a:srgbClr val="99CC00"/>
              </a:buClr>
              <a:buFont typeface="Wingdings" panose="05000000000000000000" pitchFamily="2" charset="2"/>
              <a:buChar char="Ø"/>
              <a:defRPr/>
            </a:pPr>
            <a:endParaRPr lang="en-US" sz="900" dirty="0">
              <a:latin typeface="Arial" panose="020B0604020202020204" pitchFamily="34" charset="0"/>
              <a:ea typeface="Verdana" panose="020B060403050404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400" dirty="0">
                <a:latin typeface="Arial" panose="020B0604020202020204" pitchFamily="34" charset="0"/>
                <a:ea typeface="Verdana" panose="020B0604030504040204" pitchFamily="34" charset="0"/>
                <a:cs typeface="Arial" panose="020B0604020202020204" pitchFamily="34" charset="0"/>
              </a:rPr>
              <a:t>It should be utilized if you have a concrete work history with no lapses in employment.</a:t>
            </a:r>
          </a:p>
          <a:p>
            <a:pPr>
              <a:lnSpc>
                <a:spcPct val="90000"/>
              </a:lnSpc>
              <a:buFontTx/>
              <a:buNone/>
              <a:defRPr/>
            </a:pPr>
            <a:endParaRPr lang="en-US" dirty="0"/>
          </a:p>
        </p:txBody>
      </p:sp>
    </p:spTree>
    <p:extLst>
      <p:ext uri="{BB962C8B-B14F-4D97-AF65-F5344CB8AC3E}">
        <p14:creationId xmlns:p14="http://schemas.microsoft.com/office/powerpoint/2010/main" val="21216350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8">
            <a:extLst>
              <a:ext uri="{FF2B5EF4-FFF2-40B4-BE49-F238E27FC236}">
                <a16:creationId xmlns:a16="http://schemas.microsoft.com/office/drawing/2014/main" id="{7990491D-F2BA-4740-B68B-3657B216F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115939"/>
            <a:ext cx="3342749" cy="63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12">
            <a:extLst>
              <a:ext uri="{FF2B5EF4-FFF2-40B4-BE49-F238E27FC236}">
                <a16:creationId xmlns:a16="http://schemas.microsoft.com/office/drawing/2014/main" id="{1E12AEFC-303B-4941-9F66-F043AAE79373}"/>
              </a:ext>
            </a:extLst>
          </p:cNvPr>
          <p:cNvSpPr txBox="1">
            <a:spLocks noChangeArrowheads="1"/>
          </p:cNvSpPr>
          <p:nvPr/>
        </p:nvSpPr>
        <p:spPr bwMode="auto">
          <a:xfrm>
            <a:off x="4813301" y="845643"/>
            <a:ext cx="4610100" cy="3477875"/>
          </a:xfrm>
          <a:prstGeom prst="rect">
            <a:avLst/>
          </a:prstGeom>
          <a:solidFill>
            <a:srgbClr val="00B0F0"/>
          </a:solidFill>
          <a:ln>
            <a:noFill/>
          </a:ln>
        </p:spPr>
        <p:txBody>
          <a:bodyPr wrap="square">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US" altLang="en-US" sz="2400" dirty="0">
              <a:solidFill>
                <a:schemeClr val="tx1"/>
              </a:solidFill>
              <a:latin typeface="Arial" panose="020B0604020202020204" pitchFamily="34" charset="0"/>
            </a:endParaRPr>
          </a:p>
          <a:p>
            <a:pPr>
              <a:spcBef>
                <a:spcPct val="0"/>
              </a:spcBef>
              <a:buFontTx/>
              <a:buNone/>
            </a:pPr>
            <a:endParaRPr lang="en-US" altLang="en-US" sz="2400" dirty="0">
              <a:solidFill>
                <a:schemeClr val="tx1"/>
              </a:solidFill>
              <a:latin typeface="Arial" panose="020B0604020202020204" pitchFamily="34" charset="0"/>
            </a:endParaRPr>
          </a:p>
          <a:p>
            <a:pPr algn="ctr">
              <a:spcBef>
                <a:spcPct val="0"/>
              </a:spcBef>
              <a:buFontTx/>
              <a:buNone/>
            </a:pPr>
            <a:r>
              <a:rPr lang="en-US" altLang="en-US" b="1" dirty="0">
                <a:latin typeface="Arial" panose="020B0604020202020204" pitchFamily="34" charset="0"/>
              </a:rPr>
              <a:t>Katrina Washington</a:t>
            </a:r>
          </a:p>
          <a:p>
            <a:pPr algn="ctr">
              <a:spcBef>
                <a:spcPct val="0"/>
              </a:spcBef>
              <a:buFontTx/>
              <a:buNone/>
            </a:pPr>
            <a:r>
              <a:rPr lang="en-US" altLang="en-US" sz="2000" b="1" dirty="0">
                <a:latin typeface="Arial" panose="020B0604020202020204" pitchFamily="34" charset="0"/>
              </a:rPr>
              <a:t>Agency for Persons with Disabilities</a:t>
            </a:r>
          </a:p>
          <a:p>
            <a:pPr algn="ctr">
              <a:spcBef>
                <a:spcPct val="0"/>
              </a:spcBef>
              <a:buFontTx/>
              <a:buNone/>
            </a:pPr>
            <a:r>
              <a:rPr lang="en-US" altLang="en-US" sz="2000" b="1" dirty="0">
                <a:latin typeface="Arial" panose="020B0604020202020204" pitchFamily="34" charset="0"/>
              </a:rPr>
              <a:t>Operations Review Specialist</a:t>
            </a:r>
          </a:p>
          <a:p>
            <a:pPr algn="ctr">
              <a:spcBef>
                <a:spcPct val="0"/>
              </a:spcBef>
              <a:buFontTx/>
              <a:buNone/>
            </a:pPr>
            <a:r>
              <a:rPr lang="en-US" altLang="en-US" sz="2000" b="1" dirty="0">
                <a:latin typeface="Arial" panose="020B0604020202020204" pitchFamily="34" charset="0"/>
              </a:rPr>
              <a:t>Office: 850-595-8329</a:t>
            </a:r>
          </a:p>
          <a:p>
            <a:pPr algn="ctr">
              <a:spcBef>
                <a:spcPct val="0"/>
              </a:spcBef>
              <a:buFontTx/>
              <a:buNone/>
            </a:pPr>
            <a:r>
              <a:rPr lang="en-US" altLang="en-US" sz="2000" b="1" dirty="0">
                <a:latin typeface="Arial" panose="020B0604020202020204" pitchFamily="34" charset="0"/>
              </a:rPr>
              <a:t>Cell: 850-556-5859</a:t>
            </a:r>
          </a:p>
          <a:p>
            <a:pPr algn="ctr">
              <a:spcBef>
                <a:spcPct val="0"/>
              </a:spcBef>
              <a:buFontTx/>
              <a:buNone/>
            </a:pPr>
            <a:r>
              <a:rPr lang="en-US" altLang="en-US" sz="2000" dirty="0">
                <a:latin typeface="Arial" panose="020B0604020202020204" pitchFamily="34" charset="0"/>
              </a:rPr>
              <a:t>Email: Katrina.Washington@apdcares.org</a:t>
            </a:r>
            <a:endParaRPr lang="en-US" altLang="en-US" sz="2000" dirty="0">
              <a:solidFill>
                <a:schemeClr val="tx1"/>
              </a:solidFill>
              <a:latin typeface="Arial" panose="020B0604020202020204" pitchFamily="34" charset="0"/>
            </a:endParaRPr>
          </a:p>
          <a:p>
            <a:pPr algn="ctr">
              <a:spcBef>
                <a:spcPct val="0"/>
              </a:spcBef>
              <a:buFontTx/>
              <a:buNone/>
            </a:pPr>
            <a:endParaRPr lang="en-US" altLang="en-US" sz="2000" dirty="0">
              <a:solidFill>
                <a:schemeClr val="tx1"/>
              </a:solidFill>
              <a:latin typeface="Arial" panose="020B0604020202020204" pitchFamily="34" charset="0"/>
            </a:endParaRPr>
          </a:p>
        </p:txBody>
      </p:sp>
      <p:sp>
        <p:nvSpPr>
          <p:cNvPr id="78853" name="TextBox 13">
            <a:extLst>
              <a:ext uri="{FF2B5EF4-FFF2-40B4-BE49-F238E27FC236}">
                <a16:creationId xmlns:a16="http://schemas.microsoft.com/office/drawing/2014/main" id="{36AEA38A-4375-424B-8DCD-85C8015F5EE3}"/>
              </a:ext>
            </a:extLst>
          </p:cNvPr>
          <p:cNvSpPr txBox="1">
            <a:spLocks noChangeArrowheads="1"/>
          </p:cNvSpPr>
          <p:nvPr/>
        </p:nvSpPr>
        <p:spPr bwMode="auto">
          <a:xfrm rot="20100281">
            <a:off x="1112574" y="2227264"/>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r>
              <a:rPr lang="en-US" altLang="en-US" sz="5400" b="1" dirty="0">
                <a:solidFill>
                  <a:srgbClr val="0099FF"/>
                </a:solidFill>
                <a:latin typeface="Freestyle Script" panose="030804020302050B0404" pitchFamily="66" charset="0"/>
              </a:rPr>
              <a:t>Presenter</a:t>
            </a:r>
          </a:p>
        </p:txBody>
      </p:sp>
      <p:sp>
        <p:nvSpPr>
          <p:cNvPr id="4" name="Arrow: Striped Right 3">
            <a:extLst>
              <a:ext uri="{FF2B5EF4-FFF2-40B4-BE49-F238E27FC236}">
                <a16:creationId xmlns:a16="http://schemas.microsoft.com/office/drawing/2014/main" id="{AABC8902-51DF-4686-828F-D872E6DDDD5A}"/>
              </a:ext>
            </a:extLst>
          </p:cNvPr>
          <p:cNvSpPr/>
          <p:nvPr/>
        </p:nvSpPr>
        <p:spPr>
          <a:xfrm>
            <a:off x="3274208" y="1681316"/>
            <a:ext cx="1506099" cy="545893"/>
          </a:xfrm>
          <a:prstGeom prst="stripedRightArrow">
            <a:avLst/>
          </a:prstGeom>
          <a:solidFill>
            <a:srgbClr val="0099FF"/>
          </a:solid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37348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FBF918-5BEA-4F81-8EF8-A1CDDFFB9C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873" b="-2"/>
          <a:stretch/>
        </p:blipFill>
        <p:spPr>
          <a:xfrm>
            <a:off x="4269854" y="-8467"/>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34" name="Straight Connector 133">
            <a:extLst>
              <a:ext uri="{FF2B5EF4-FFF2-40B4-BE49-F238E27FC236}">
                <a16:creationId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5">
            <a:extLst>
              <a:ext uri="{FF2B5EF4-FFF2-40B4-BE49-F238E27FC236}">
                <a16:creationId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24">
            <a:extLst>
              <a:ext uri="{FF2B5EF4-FFF2-40B4-BE49-F238E27FC236}">
                <a16:creationId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8">
            <a:extLst>
              <a:ext uri="{FF2B5EF4-FFF2-40B4-BE49-F238E27FC236}">
                <a16:creationId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9">
            <a:extLst>
              <a:ext uri="{FF2B5EF4-FFF2-40B4-BE49-F238E27FC236}">
                <a16:creationId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29">
            <a:extLst>
              <a:ext uri="{FF2B5EF4-FFF2-40B4-BE49-F238E27FC236}">
                <a16:creationId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633" name="Title 1"/>
          <p:cNvSpPr>
            <a:spLocks noGrp="1"/>
          </p:cNvSpPr>
          <p:nvPr>
            <p:ph type="title"/>
          </p:nvPr>
        </p:nvSpPr>
        <p:spPr>
          <a:xfrm>
            <a:off x="343313" y="280000"/>
            <a:ext cx="4582925" cy="894735"/>
          </a:xfrm>
        </p:spPr>
        <p:txBody>
          <a:bodyPr>
            <a:normAutofit/>
          </a:bodyPr>
          <a:lstStyle/>
          <a:p>
            <a:r>
              <a:rPr lang="en-US" sz="3200" b="1" dirty="0">
                <a:latin typeface="Arial" panose="020B0604020202020204" pitchFamily="34" charset="0"/>
                <a:cs typeface="Arial" panose="020B0604020202020204" pitchFamily="34" charset="0"/>
              </a:rPr>
              <a:t>  Functional Resume</a:t>
            </a:r>
          </a:p>
        </p:txBody>
      </p:sp>
      <p:sp>
        <p:nvSpPr>
          <p:cNvPr id="3" name="Content Placeholder 2"/>
          <p:cNvSpPr>
            <a:spLocks noGrp="1"/>
          </p:cNvSpPr>
          <p:nvPr>
            <p:ph idx="1"/>
          </p:nvPr>
        </p:nvSpPr>
        <p:spPr>
          <a:xfrm>
            <a:off x="151852" y="1389024"/>
            <a:ext cx="5255069" cy="4584778"/>
          </a:xfrm>
        </p:spPr>
        <p:txBody>
          <a:bodyPr>
            <a:normAutofit/>
          </a:bodyPr>
          <a:lstStyle/>
          <a:p>
            <a:pPr marL="511175" lvl="1" indent="-342900">
              <a:lnSpc>
                <a:spcPct val="90000"/>
              </a:lnSpc>
              <a:buClr>
                <a:srgbClr val="99CC00"/>
              </a:buClr>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A functional resume is different from a chronological resume. It emphasizes your skills and experience. It deemphasizes the date of employment.</a:t>
            </a:r>
          </a:p>
          <a:p>
            <a:pPr marL="511175" lvl="1" indent="-342900">
              <a:lnSpc>
                <a:spcPct val="90000"/>
              </a:lnSpc>
              <a:buClr>
                <a:srgbClr val="99CC00"/>
              </a:buClr>
              <a:buFont typeface="Wingdings" panose="05000000000000000000" pitchFamily="2" charset="2"/>
              <a:buChar char="Ø"/>
              <a:defRPr/>
            </a:pPr>
            <a:endParaRPr lang="en-US" sz="800" dirty="0">
              <a:latin typeface="Arial" panose="020B060402020202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Great to use if the job seeker has employment gaps.</a:t>
            </a:r>
          </a:p>
          <a:p>
            <a:pPr marL="511175" lvl="1" indent="-342900">
              <a:lnSpc>
                <a:spcPct val="90000"/>
              </a:lnSpc>
              <a:buClr>
                <a:srgbClr val="99CC00"/>
              </a:buClr>
              <a:buFont typeface="Wingdings" panose="05000000000000000000" pitchFamily="2" charset="2"/>
              <a:buChar char="Ø"/>
              <a:defRPr/>
            </a:pPr>
            <a:endParaRPr lang="en-US" sz="800" dirty="0">
              <a:latin typeface="Arial" panose="020B060402020202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Best option for a job seeker changing jobs or careers, and a job seeker with little to no work history and short duration of employment.</a:t>
            </a:r>
          </a:p>
          <a:p>
            <a:pPr marL="511175" lvl="1" indent="-342900">
              <a:lnSpc>
                <a:spcPct val="90000"/>
              </a:lnSpc>
              <a:buClr>
                <a:srgbClr val="99CC00"/>
              </a:buClr>
              <a:buFont typeface="Wingdings" panose="05000000000000000000" pitchFamily="2" charset="2"/>
              <a:buChar char="Ø"/>
              <a:defRPr/>
            </a:pPr>
            <a:endParaRPr lang="en-US" sz="800" dirty="0">
              <a:latin typeface="Arial" panose="020B0604020202020204" pitchFamily="34" charset="0"/>
              <a:cs typeface="Arial" panose="020B0604020202020204" pitchFamily="34" charset="0"/>
            </a:endParaRPr>
          </a:p>
          <a:p>
            <a:pPr marL="511175" lvl="1" indent="-342900">
              <a:lnSpc>
                <a:spcPct val="90000"/>
              </a:lnSpc>
              <a:buClr>
                <a:srgbClr val="99CC00"/>
              </a:buClr>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Great tool for job seekers with volunteer experience.</a:t>
            </a:r>
          </a:p>
          <a:p>
            <a:pPr>
              <a:lnSpc>
                <a:spcPct val="90000"/>
              </a:lnSpc>
              <a:buFontTx/>
              <a:buNone/>
              <a:defRPr/>
            </a:pPr>
            <a:endParaRPr lang="en-US" dirty="0"/>
          </a:p>
        </p:txBody>
      </p:sp>
    </p:spTree>
    <p:extLst>
      <p:ext uri="{BB962C8B-B14F-4D97-AF65-F5344CB8AC3E}">
        <p14:creationId xmlns:p14="http://schemas.microsoft.com/office/powerpoint/2010/main" val="1088124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35" name="Rectangle 191">
            <a:extLst>
              <a:ext uri="{FF2B5EF4-FFF2-40B4-BE49-F238E27FC236}">
                <a16:creationId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6" name="Isosceles Triangle 192">
            <a:extLst>
              <a:ext uri="{FF2B5EF4-FFF2-40B4-BE49-F238E27FC236}">
                <a16:creationId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9637" name="Rectangle 193">
            <a:extLst>
              <a:ext uri="{FF2B5EF4-FFF2-40B4-BE49-F238E27FC236}">
                <a16:creationId xmlns:a16="http://schemas.microsoft.com/office/drawing/2014/main" id="{62423CA5-E2E1-4789-B759-9906C1C940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9638" name="Isosceles Triangle 194">
            <a:extLst>
              <a:ext uri="{FF2B5EF4-FFF2-40B4-BE49-F238E27FC236}">
                <a16:creationId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a:extLst>
              <a:ext uri="{FF2B5EF4-FFF2-40B4-BE49-F238E27FC236}">
                <a16:creationId xmlns:a16="http://schemas.microsoft.com/office/drawing/2014/main" id="{A0E0EE2C-532D-48CC-85DC-98405165F21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087" r="12223"/>
          <a:stretch/>
        </p:blipFill>
        <p:spPr>
          <a:xfrm>
            <a:off x="5791200" y="1196462"/>
            <a:ext cx="5732673" cy="5263331"/>
          </a:xfrm>
          <a:prstGeom prst="rect">
            <a:avLst/>
          </a:prstGeom>
        </p:spPr>
      </p:pic>
      <p:sp>
        <p:nvSpPr>
          <p:cNvPr id="69633" name="Title 1"/>
          <p:cNvSpPr>
            <a:spLocks noGrp="1"/>
          </p:cNvSpPr>
          <p:nvPr>
            <p:ph type="title"/>
          </p:nvPr>
        </p:nvSpPr>
        <p:spPr>
          <a:xfrm>
            <a:off x="578998" y="269841"/>
            <a:ext cx="4906052" cy="1096843"/>
          </a:xfrm>
        </p:spPr>
        <p:txBody>
          <a:bodyPr anchor="ctr">
            <a:normAutofit/>
          </a:bodyPr>
          <a:lstStyle/>
          <a:p>
            <a:pPr algn="ctr">
              <a:lnSpc>
                <a:spcPct val="90000"/>
              </a:lnSpc>
            </a:pPr>
            <a:r>
              <a:rPr lang="en-US" sz="3100" b="1" dirty="0">
                <a:solidFill>
                  <a:srgbClr val="99CC00"/>
                </a:solidFill>
                <a:latin typeface="Arial" panose="020B0604020202020204" pitchFamily="34" charset="0"/>
                <a:cs typeface="Arial" panose="020B0604020202020204" pitchFamily="34" charset="0"/>
              </a:rPr>
              <a:t>Combination Resume (Hybrid Resume)</a:t>
            </a:r>
          </a:p>
        </p:txBody>
      </p:sp>
      <p:sp>
        <p:nvSpPr>
          <p:cNvPr id="3" name="Content Placeholder 2"/>
          <p:cNvSpPr>
            <a:spLocks noGrp="1"/>
          </p:cNvSpPr>
          <p:nvPr>
            <p:ph idx="1"/>
          </p:nvPr>
        </p:nvSpPr>
        <p:spPr>
          <a:xfrm>
            <a:off x="378849" y="1366684"/>
            <a:ext cx="4625833" cy="4866967"/>
          </a:xfrm>
        </p:spPr>
        <p:txBody>
          <a:bodyPr>
            <a:normAutofit fontScale="92500" lnSpcReduction="10000"/>
          </a:bodyPr>
          <a:lstStyle/>
          <a:p>
            <a:pPr marL="511175" lvl="1" indent="-342900">
              <a:lnSpc>
                <a:spcPct val="90000"/>
              </a:lnSpc>
              <a:buClr>
                <a:srgbClr val="99CC00"/>
              </a:buClr>
              <a:buFont typeface="Wingdings" panose="05000000000000000000" pitchFamily="2" charset="2"/>
              <a:buChar char="Ø"/>
              <a:defRPr/>
            </a:pPr>
            <a:r>
              <a:rPr lang="en-US" sz="2400" dirty="0">
                <a:solidFill>
                  <a:schemeClr val="bg1"/>
                </a:solidFill>
                <a:latin typeface="Arial" panose="020B0604020202020204" pitchFamily="34" charset="0"/>
                <a:cs typeface="Arial" panose="020B0604020202020204" pitchFamily="34" charset="0"/>
              </a:rPr>
              <a:t>A combined resume is a combination of a chronological resume and a functional resume. </a:t>
            </a:r>
          </a:p>
          <a:p>
            <a:pPr marL="511175" lvl="1" indent="-342900">
              <a:lnSpc>
                <a:spcPct val="90000"/>
              </a:lnSpc>
              <a:buClr>
                <a:srgbClr val="99CC00"/>
              </a:buClr>
              <a:buFont typeface="Wingdings" panose="05000000000000000000" pitchFamily="2" charset="2"/>
              <a:buChar char="Ø"/>
              <a:defRPr/>
            </a:pPr>
            <a:r>
              <a:rPr lang="en-US" sz="2400" dirty="0">
                <a:solidFill>
                  <a:schemeClr val="bg1"/>
                </a:solidFill>
                <a:latin typeface="Arial" panose="020B0604020202020204" pitchFamily="34" charset="0"/>
                <a:cs typeface="Arial" panose="020B0604020202020204" pitchFamily="34" charset="0"/>
              </a:rPr>
              <a:t>The job seeker is able to list details of his or her skills and accomplishments first.  The work experience or history is followed after the skills and accomplishments.  Information is listed chronologically. </a:t>
            </a:r>
          </a:p>
          <a:p>
            <a:pPr marL="511175" lvl="1" indent="-342900">
              <a:lnSpc>
                <a:spcPct val="90000"/>
              </a:lnSpc>
              <a:buClr>
                <a:srgbClr val="99CC00"/>
              </a:buClr>
              <a:buFont typeface="Wingdings" panose="05000000000000000000" pitchFamily="2" charset="2"/>
              <a:buChar char="Ø"/>
              <a:defRPr/>
            </a:pPr>
            <a:r>
              <a:rPr lang="en-US" sz="2400" dirty="0">
                <a:solidFill>
                  <a:schemeClr val="bg1"/>
                </a:solidFill>
                <a:latin typeface="Arial" panose="020B0604020202020204" pitchFamily="34" charset="0"/>
                <a:cs typeface="Arial" panose="020B0604020202020204" pitchFamily="34" charset="0"/>
              </a:rPr>
              <a:t>Work experience will list position titles, company name/locations, and dates of employment.  </a:t>
            </a:r>
          </a:p>
          <a:p>
            <a:pPr marL="511175" lvl="1" indent="-342900">
              <a:lnSpc>
                <a:spcPct val="90000"/>
              </a:lnSpc>
              <a:buClr>
                <a:srgbClr val="99CC00"/>
              </a:buClr>
              <a:buFont typeface="Wingdings" panose="05000000000000000000" pitchFamily="2" charset="2"/>
              <a:buChar char="Ø"/>
              <a:defRPr/>
            </a:pPr>
            <a:endParaRPr lang="en-US" sz="2400" dirty="0">
              <a:solidFill>
                <a:schemeClr val="bg1"/>
              </a:solidFill>
              <a:latin typeface="Arial" panose="020B0604020202020204" pitchFamily="34" charset="0"/>
              <a:cs typeface="Arial" panose="020B0604020202020204" pitchFamily="34" charset="0"/>
            </a:endParaRPr>
          </a:p>
          <a:p>
            <a:pPr>
              <a:lnSpc>
                <a:spcPct val="90000"/>
              </a:lnSpc>
              <a:buFontTx/>
              <a:buNone/>
              <a:defRPr/>
            </a:pPr>
            <a:endParaRPr lang="en-US" dirty="0">
              <a:solidFill>
                <a:schemeClr val="bg1"/>
              </a:solidFill>
            </a:endParaRPr>
          </a:p>
        </p:txBody>
      </p:sp>
    </p:spTree>
    <p:extLst>
      <p:ext uri="{BB962C8B-B14F-4D97-AF65-F5344CB8AC3E}">
        <p14:creationId xmlns:p14="http://schemas.microsoft.com/office/powerpoint/2010/main" val="187864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83028-746F-41B8-85B9-651462B680F4}"/>
              </a:ext>
            </a:extLst>
          </p:cNvPr>
          <p:cNvPicPr>
            <a:picLocks noChangeAspect="1"/>
          </p:cNvPicPr>
          <p:nvPr/>
        </p:nvPicPr>
        <p:blipFill rotWithShape="1">
          <a:blip r:embed="rId3">
            <a:extLst>
              <a:ext uri="{28A0092B-C50C-407E-A947-70E740481C1C}">
                <a14:useLocalDpi xmlns:a14="http://schemas.microsoft.com/office/drawing/2010/main" val="0"/>
              </a:ext>
            </a:extLst>
          </a:blip>
          <a:srcRect l="28928" r="18562" b="-2"/>
          <a:stretch/>
        </p:blipFill>
        <p:spPr>
          <a:xfrm>
            <a:off x="-28914" y="0"/>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2" name="Isosceles Triangle 191">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9633" name="Title 1"/>
          <p:cNvSpPr>
            <a:spLocks noGrp="1"/>
          </p:cNvSpPr>
          <p:nvPr>
            <p:ph type="title"/>
          </p:nvPr>
        </p:nvSpPr>
        <p:spPr>
          <a:xfrm>
            <a:off x="5536733" y="609600"/>
            <a:ext cx="4944453" cy="1320800"/>
          </a:xfrm>
        </p:spPr>
        <p:txBody>
          <a:bodyPr>
            <a:normAutofit/>
          </a:bodyPr>
          <a:lstStyle/>
          <a:p>
            <a:r>
              <a:rPr lang="en-US" b="1" dirty="0">
                <a:latin typeface="Arial" panose="020B0604020202020204" pitchFamily="34" charset="0"/>
                <a:cs typeface="Arial" panose="020B0604020202020204" pitchFamily="34" charset="0"/>
              </a:rPr>
              <a:t>Targeted Resume</a:t>
            </a:r>
          </a:p>
        </p:txBody>
      </p:sp>
      <p:sp>
        <p:nvSpPr>
          <p:cNvPr id="3" name="Content Placeholder 2"/>
          <p:cNvSpPr>
            <a:spLocks noGrp="1"/>
          </p:cNvSpPr>
          <p:nvPr>
            <p:ph idx="1"/>
          </p:nvPr>
        </p:nvSpPr>
        <p:spPr>
          <a:xfrm>
            <a:off x="4917681" y="1488613"/>
            <a:ext cx="5278371" cy="4499232"/>
          </a:xfrm>
        </p:spPr>
        <p:txBody>
          <a:bodyPr>
            <a:normAutofit/>
          </a:bodyPr>
          <a:lstStyle/>
          <a:p>
            <a:pPr marL="168275" lvl="1" indent="0">
              <a:buClr>
                <a:srgbClr val="000D26"/>
              </a:buClr>
              <a:buNone/>
              <a:defRPr/>
            </a:pPr>
            <a:endParaRPr lang="en-US" dirty="0">
              <a:latin typeface="Arial" panose="020B0604020202020204" pitchFamily="34" charset="0"/>
              <a:cs typeface="Arial" panose="020B0604020202020204" pitchFamily="34" charset="0"/>
            </a:endParaRPr>
          </a:p>
          <a:p>
            <a:pPr marL="511175" lvl="1" indent="-342900">
              <a:buClr>
                <a:srgbClr val="99CC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A targeted resume entails the job seeker customizing their resume in detail to meet the qualifications of the position they are seeking. </a:t>
            </a:r>
          </a:p>
          <a:p>
            <a:pPr marL="168275" lvl="1" indent="0">
              <a:buClr>
                <a:srgbClr val="000D26"/>
              </a:buClr>
              <a:buNone/>
              <a:defRPr/>
            </a:pPr>
            <a:endParaRPr lang="en-US" sz="2400" dirty="0">
              <a:latin typeface="Arial" panose="020B0604020202020204" pitchFamily="34" charset="0"/>
              <a:cs typeface="Arial" panose="020B0604020202020204" pitchFamily="34" charset="0"/>
            </a:endParaRPr>
          </a:p>
          <a:p>
            <a:pPr marL="168275" lvl="1" indent="0">
              <a:buClr>
                <a:srgbClr val="000D26"/>
              </a:buClr>
              <a:buNone/>
              <a:defRPr/>
            </a:pPr>
            <a:r>
              <a:rPr lang="en-US" sz="2400" dirty="0">
                <a:latin typeface="Arial" panose="020B0604020202020204" pitchFamily="34" charset="0"/>
                <a:cs typeface="Arial" panose="020B0604020202020204" pitchFamily="34" charset="0"/>
              </a:rPr>
              <a:t>Note:  Targeted resumes can be time-consuming to create.  They render the best results because the resume describes the qualifications of the position.</a:t>
            </a:r>
            <a:endParaRPr lang="en-US" sz="2400" dirty="0"/>
          </a:p>
          <a:p>
            <a:pPr>
              <a:buFontTx/>
              <a:buNone/>
              <a:defRPr/>
            </a:pPr>
            <a:endParaRPr lang="en-US" dirty="0"/>
          </a:p>
        </p:txBody>
      </p:sp>
    </p:spTree>
    <p:extLst>
      <p:ext uri="{BB962C8B-B14F-4D97-AF65-F5344CB8AC3E}">
        <p14:creationId xmlns:p14="http://schemas.microsoft.com/office/powerpoint/2010/main" val="343741286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93F037-F056-454A-AABB-F3F9E2E647DD}"/>
              </a:ext>
            </a:extLst>
          </p:cNvPr>
          <p:cNvPicPr>
            <a:picLocks noChangeAspect="1"/>
          </p:cNvPicPr>
          <p:nvPr/>
        </p:nvPicPr>
        <p:blipFill rotWithShape="1">
          <a:blip r:embed="rId3">
            <a:extLst>
              <a:ext uri="{28A0092B-C50C-407E-A947-70E740481C1C}">
                <a14:useLocalDpi xmlns:a14="http://schemas.microsoft.com/office/drawing/2010/main" val="0"/>
              </a:ext>
            </a:extLst>
          </a:blip>
          <a:srcRect l="23120" r="24369"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6" name="Isosceles Triangle 15">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36734" y="609600"/>
            <a:ext cx="3737268" cy="1320800"/>
          </a:xfrm>
        </p:spPr>
        <p:txBody>
          <a:bodyPr>
            <a:normAutofit/>
          </a:bodyPr>
          <a:lstStyle/>
          <a:p>
            <a:pPr>
              <a:lnSpc>
                <a:spcPct val="90000"/>
              </a:lnSpc>
            </a:pPr>
            <a:r>
              <a:rPr lang="en-US" sz="2800" dirty="0"/>
              <a:t> </a:t>
            </a:r>
            <a:r>
              <a:rPr lang="en-US" sz="2800" b="1" dirty="0"/>
              <a:t>Overview: Basic Rules of All Resumes</a:t>
            </a:r>
          </a:p>
        </p:txBody>
      </p:sp>
      <p:sp>
        <p:nvSpPr>
          <p:cNvPr id="3" name="Content Placeholder 2"/>
          <p:cNvSpPr>
            <a:spLocks noGrp="1"/>
          </p:cNvSpPr>
          <p:nvPr>
            <p:ph idx="1"/>
          </p:nvPr>
        </p:nvSpPr>
        <p:spPr>
          <a:xfrm>
            <a:off x="4904763" y="1693557"/>
            <a:ext cx="4858669" cy="5164443"/>
          </a:xfrm>
        </p:spPr>
        <p:txBody>
          <a:bodyPr>
            <a:noAutofit/>
          </a:bodyPr>
          <a:lstStyle/>
          <a:p>
            <a:pPr>
              <a:lnSpc>
                <a:spcPct val="90000"/>
              </a:lnSpc>
              <a:buClr>
                <a:srgbClr val="99CC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Resumes are dynamic and should be formatted so that each resume may be revised in response to the employer’s position description.</a:t>
            </a:r>
          </a:p>
          <a:p>
            <a:pPr>
              <a:lnSpc>
                <a:spcPct val="90000"/>
              </a:lnSpc>
              <a:buClr>
                <a:srgbClr val="99CC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Limit the resume to one to two pages at the most (except for some managerial and upper level positions).</a:t>
            </a:r>
          </a:p>
          <a:p>
            <a:pPr>
              <a:lnSpc>
                <a:spcPct val="90000"/>
              </a:lnSpc>
              <a:buClr>
                <a:srgbClr val="99CC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Keep your resume current and in good condition.</a:t>
            </a:r>
          </a:p>
          <a:p>
            <a:pPr>
              <a:lnSpc>
                <a:spcPct val="90000"/>
              </a:lnSpc>
              <a:buClr>
                <a:srgbClr val="99CC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Always bring additional copies for your interview.</a:t>
            </a:r>
          </a:p>
          <a:p>
            <a:pPr>
              <a:lnSpc>
                <a:spcPct val="90000"/>
              </a:lnSpc>
              <a:buClr>
                <a:srgbClr val="99CC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The heading on your resume becomes your letterhead for all communications.</a:t>
            </a:r>
          </a:p>
        </p:txBody>
      </p:sp>
    </p:spTree>
    <p:extLst>
      <p:ext uri="{BB962C8B-B14F-4D97-AF65-F5344CB8AC3E}">
        <p14:creationId xmlns:p14="http://schemas.microsoft.com/office/powerpoint/2010/main" val="139276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27">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Content Placeholder 7">
            <a:extLst>
              <a:ext uri="{FF2B5EF4-FFF2-40B4-BE49-F238E27FC236}">
                <a16:creationId xmlns:a16="http://schemas.microsoft.com/office/drawing/2014/main" id="{CA057310-9904-4AFB-A6B1-536F8C5EC3F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042" r="19724"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3" name="Isosceles Triangle 39">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0A4DAEFD-B113-4C21-AA95-0E02061E776F}"/>
              </a:ext>
            </a:extLst>
          </p:cNvPr>
          <p:cNvSpPr>
            <a:spLocks noGrp="1"/>
          </p:cNvSpPr>
          <p:nvPr>
            <p:ph type="title"/>
          </p:nvPr>
        </p:nvSpPr>
        <p:spPr>
          <a:xfrm>
            <a:off x="5536733" y="609600"/>
            <a:ext cx="4266027" cy="1320800"/>
          </a:xfrm>
        </p:spPr>
        <p:txBody>
          <a:bodyPr vert="horz" lIns="91440" tIns="45720" rIns="91440" bIns="45720" rtlCol="0" anchor="t">
            <a:normAutofit/>
          </a:bodyPr>
          <a:lstStyle/>
          <a:p>
            <a:pPr>
              <a:lnSpc>
                <a:spcPct val="90000"/>
              </a:lnSpc>
            </a:pPr>
            <a:r>
              <a:rPr lang="en-US" sz="2800" b="1" dirty="0"/>
              <a:t>What Happens After the Resume is Completed?</a:t>
            </a:r>
          </a:p>
        </p:txBody>
      </p:sp>
      <p:sp>
        <p:nvSpPr>
          <p:cNvPr id="5" name="Content Placeholder 4">
            <a:extLst>
              <a:ext uri="{FF2B5EF4-FFF2-40B4-BE49-F238E27FC236}">
                <a16:creationId xmlns:a16="http://schemas.microsoft.com/office/drawing/2014/main" id="{B92F482A-284D-47CE-8A8D-4D721CBAF735}"/>
              </a:ext>
            </a:extLst>
          </p:cNvPr>
          <p:cNvSpPr>
            <a:spLocks noGrp="1"/>
          </p:cNvSpPr>
          <p:nvPr>
            <p:ph sz="half" idx="1"/>
          </p:nvPr>
        </p:nvSpPr>
        <p:spPr>
          <a:xfrm>
            <a:off x="5209562" y="2160589"/>
            <a:ext cx="4740683" cy="3880773"/>
          </a:xfrm>
        </p:spPr>
        <p:txBody>
          <a:bodyPr vert="horz" lIns="91440" tIns="45720" rIns="91440" bIns="45720" rtlCol="0">
            <a:normAutofit fontScale="92500" lnSpcReduction="10000"/>
          </a:bodyPr>
          <a:lstStyle/>
          <a:p>
            <a:r>
              <a:rPr lang="en-US" sz="2400" dirty="0"/>
              <a:t>If you are a job-seeker, networking and sharing your resume with employers should be your full-time job.</a:t>
            </a:r>
          </a:p>
          <a:p>
            <a:pPr marL="0" indent="0">
              <a:buNone/>
            </a:pPr>
            <a:endParaRPr lang="en-US" sz="900" dirty="0"/>
          </a:p>
          <a:p>
            <a:r>
              <a:rPr lang="en-US" sz="2400" dirty="0"/>
              <a:t>Many jobs are filled through networking.</a:t>
            </a:r>
          </a:p>
          <a:p>
            <a:endParaRPr lang="en-US" sz="900" dirty="0"/>
          </a:p>
          <a:p>
            <a:r>
              <a:rPr lang="en-US" sz="2400" dirty="0"/>
              <a:t>Don’t rule out your personal contacts. Your personal contacts can be connected to the right people.</a:t>
            </a:r>
          </a:p>
          <a:p>
            <a:endParaRPr lang="en-US" dirty="0"/>
          </a:p>
        </p:txBody>
      </p:sp>
    </p:spTree>
    <p:extLst>
      <p:ext uri="{BB962C8B-B14F-4D97-AF65-F5344CB8AC3E}">
        <p14:creationId xmlns:p14="http://schemas.microsoft.com/office/powerpoint/2010/main" val="240989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Content Placeholder 15">
            <a:extLst>
              <a:ext uri="{FF2B5EF4-FFF2-40B4-BE49-F238E27FC236}">
                <a16:creationId xmlns:a16="http://schemas.microsoft.com/office/drawing/2014/main" id="{83217F0F-5EAC-4B4C-AB86-0E5CE523A08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108" r="11918"/>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61" name="Straight Connector 60">
            <a:extLst>
              <a:ext uri="{FF2B5EF4-FFF2-40B4-BE49-F238E27FC236}">
                <a16:creationId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A5BEEB-EF1D-43CC-821A-920D3ADE64CB}"/>
              </a:ext>
            </a:extLst>
          </p:cNvPr>
          <p:cNvSpPr>
            <a:spLocks noGrp="1"/>
          </p:cNvSpPr>
          <p:nvPr>
            <p:ph type="title"/>
          </p:nvPr>
        </p:nvSpPr>
        <p:spPr>
          <a:xfrm>
            <a:off x="215682" y="509501"/>
            <a:ext cx="5379338" cy="5830529"/>
          </a:xfrm>
        </p:spPr>
        <p:txBody>
          <a:bodyPr vert="horz" lIns="91440" tIns="45720" rIns="91440" bIns="45720" rtlCol="0">
            <a:noAutofit/>
          </a:bodyPr>
          <a:lstStyle/>
          <a:p>
            <a:pPr algn="ctr">
              <a:lnSpc>
                <a:spcPct val="90000"/>
              </a:lnSpc>
            </a:pPr>
            <a:br>
              <a:rPr lang="en-US" sz="7200" b="1" dirty="0"/>
            </a:br>
            <a:r>
              <a:rPr lang="en-US" sz="7200" b="1" dirty="0"/>
              <a:t>Questions </a:t>
            </a:r>
            <a:br>
              <a:rPr lang="en-US" sz="7200" b="1" dirty="0"/>
            </a:br>
            <a:r>
              <a:rPr lang="en-US" sz="7200" b="1" dirty="0"/>
              <a:t>or </a:t>
            </a:r>
            <a:br>
              <a:rPr lang="en-US" sz="7200" b="1" dirty="0"/>
            </a:br>
            <a:r>
              <a:rPr lang="en-US" sz="7200" b="1" dirty="0"/>
              <a:t>Comments?</a:t>
            </a:r>
          </a:p>
        </p:txBody>
      </p:sp>
    </p:spTree>
    <p:extLst>
      <p:ext uri="{BB962C8B-B14F-4D97-AF65-F5344CB8AC3E}">
        <p14:creationId xmlns:p14="http://schemas.microsoft.com/office/powerpoint/2010/main" val="47502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65568D5-2C2A-4B54-855B-B73B74AC5618}"/>
              </a:ext>
            </a:extLst>
          </p:cNvPr>
          <p:cNvSpPr>
            <a:spLocks noGrp="1" noChangeArrowheads="1"/>
          </p:cNvSpPr>
          <p:nvPr>
            <p:ph type="ctrTitle"/>
          </p:nvPr>
        </p:nvSpPr>
        <p:spPr bwMode="auto">
          <a:xfrm>
            <a:off x="292100" y="2495582"/>
            <a:ext cx="101981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lgn="ctr">
              <a:spcBef>
                <a:spcPct val="0"/>
              </a:spcBef>
              <a:buFontTx/>
              <a:buNone/>
            </a:pPr>
            <a:r>
              <a:rPr lang="en-US" altLang="en-US" sz="4800" b="1" dirty="0">
                <a:solidFill>
                  <a:schemeClr val="tx1"/>
                </a:solidFill>
                <a:latin typeface="Arial" panose="020B0604020202020204" pitchFamily="34" charset="0"/>
              </a:rPr>
              <a:t>MISSION STATEMENT</a:t>
            </a:r>
            <a:br>
              <a:rPr lang="en-US" altLang="en-US" sz="2400" b="1" dirty="0">
                <a:solidFill>
                  <a:schemeClr val="tx1"/>
                </a:solidFill>
                <a:latin typeface="Arial" panose="020B0604020202020204" pitchFamily="34" charset="0"/>
              </a:rPr>
            </a:br>
            <a:endParaRPr lang="en-US" altLang="en-US" sz="2400" b="1" dirty="0">
              <a:solidFill>
                <a:schemeClr val="tx1"/>
              </a:solidFill>
              <a:latin typeface="Arial" panose="020B0604020202020204" pitchFamily="34" charset="0"/>
            </a:endParaRPr>
          </a:p>
          <a:p>
            <a:pPr algn="ctr">
              <a:spcBef>
                <a:spcPct val="0"/>
              </a:spcBef>
              <a:buFontTx/>
              <a:buNone/>
            </a:pPr>
            <a:r>
              <a:rPr lang="en-US" altLang="en-US" sz="4400" dirty="0">
                <a:solidFill>
                  <a:schemeClr val="tx1"/>
                </a:solidFill>
                <a:latin typeface="Baskerville Old Face" panose="02020602080505020303" pitchFamily="18" charset="0"/>
                <a:cs typeface="Arial" panose="020B0604020202020204" pitchFamily="34" charset="0"/>
              </a:rPr>
              <a:t>The agency supports persons with developmental disabilities in living, learning, and working in their communities</a:t>
            </a:r>
            <a:r>
              <a:rPr lang="en-US" altLang="en-US" sz="2400" dirty="0">
                <a:solidFill>
                  <a:schemeClr val="tx1"/>
                </a:solidFill>
                <a:latin typeface="Arial" panose="020B0604020202020204" pitchFamily="34" charset="0"/>
                <a:cs typeface="Arial" panose="020B0604020202020204" pitchFamily="34" charset="0"/>
              </a:rPr>
              <a:t>.</a:t>
            </a:r>
          </a:p>
        </p:txBody>
      </p:sp>
      <p:pic>
        <p:nvPicPr>
          <p:cNvPr id="5" name="Picture 2" descr="APD logo COLOR (RGB).png">
            <a:extLst>
              <a:ext uri="{FF2B5EF4-FFF2-40B4-BE49-F238E27FC236}">
                <a16:creationId xmlns:a16="http://schemas.microsoft.com/office/drawing/2014/main" id="{5128E77D-2223-4FD6-A7F7-F2575C6FD7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5250" y="520699"/>
            <a:ext cx="5765800"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51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0" name="Straight Connector 59">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2" name="Content Placeholder 21">
            <a:extLst>
              <a:ext uri="{FF2B5EF4-FFF2-40B4-BE49-F238E27FC236}">
                <a16:creationId xmlns:a16="http://schemas.microsoft.com/office/drawing/2014/main" id="{DF5A8B32-C1B8-4294-8842-3E16831A460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09" r="50958"/>
          <a:stretch/>
        </p:blipFill>
        <p:spPr>
          <a:xfrm>
            <a:off x="25579" y="-8467"/>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1" name="Isosceles Triangle 70">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Title 18">
            <a:extLst>
              <a:ext uri="{FF2B5EF4-FFF2-40B4-BE49-F238E27FC236}">
                <a16:creationId xmlns:a16="http://schemas.microsoft.com/office/drawing/2014/main" id="{745A1FCE-5CCE-4A39-B10B-93B5B7DF529B}"/>
              </a:ext>
            </a:extLst>
          </p:cNvPr>
          <p:cNvSpPr>
            <a:spLocks noGrp="1"/>
          </p:cNvSpPr>
          <p:nvPr>
            <p:ph type="title"/>
          </p:nvPr>
        </p:nvSpPr>
        <p:spPr>
          <a:xfrm>
            <a:off x="5371619" y="739267"/>
            <a:ext cx="4526414" cy="1209368"/>
          </a:xfrm>
        </p:spPr>
        <p:txBody>
          <a:bodyPr vert="horz" lIns="91440" tIns="45720" rIns="91440" bIns="45720" rtlCol="0" anchor="t">
            <a:normAutofit/>
          </a:bodyPr>
          <a:lstStyle/>
          <a:p>
            <a:pPr algn="ctr"/>
            <a:r>
              <a:rPr lang="en-US" sz="4000" b="1" dirty="0"/>
              <a:t>Determination</a:t>
            </a:r>
          </a:p>
        </p:txBody>
      </p:sp>
      <p:sp>
        <p:nvSpPr>
          <p:cNvPr id="12" name="Content Placeholder 11">
            <a:extLst>
              <a:ext uri="{FF2B5EF4-FFF2-40B4-BE49-F238E27FC236}">
                <a16:creationId xmlns:a16="http://schemas.microsoft.com/office/drawing/2014/main" id="{5E57A71F-EE8F-4DE9-9245-EC4BA18CC44F}"/>
              </a:ext>
            </a:extLst>
          </p:cNvPr>
          <p:cNvSpPr>
            <a:spLocks noGrp="1"/>
          </p:cNvSpPr>
          <p:nvPr>
            <p:ph sz="half" idx="1"/>
          </p:nvPr>
        </p:nvSpPr>
        <p:spPr>
          <a:xfrm>
            <a:off x="5209563" y="2160589"/>
            <a:ext cx="4853585" cy="3880773"/>
          </a:xfrm>
        </p:spPr>
        <p:txBody>
          <a:bodyPr vert="horz" lIns="91440" tIns="45720" rIns="91440" bIns="45720" rtlCol="0">
            <a:normAutofit/>
          </a:bodyPr>
          <a:lstStyle/>
          <a:p>
            <a:pPr marL="0" indent="0"/>
            <a:r>
              <a:rPr lang="en-US" b="1" dirty="0"/>
              <a:t> </a:t>
            </a:r>
            <a:r>
              <a:rPr lang="en-US" sz="2800" dirty="0"/>
              <a:t>A dream doesn't become reality through magic; it takes sweat, determination and hard work.</a:t>
            </a:r>
          </a:p>
          <a:p>
            <a:pPr marL="0" indent="0">
              <a:buNone/>
            </a:pPr>
            <a:r>
              <a:rPr lang="en-US" b="1" dirty="0"/>
              <a:t>          - Colin Powell</a:t>
            </a:r>
            <a:br>
              <a:rPr lang="en-US" b="1" dirty="0"/>
            </a:br>
            <a:endParaRPr lang="en-US" b="1" dirty="0"/>
          </a:p>
        </p:txBody>
      </p:sp>
    </p:spTree>
    <p:extLst>
      <p:ext uri="{BB962C8B-B14F-4D97-AF65-F5344CB8AC3E}">
        <p14:creationId xmlns:p14="http://schemas.microsoft.com/office/powerpoint/2010/main" val="165589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4" name="Straight Connector 83">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a:extLst>
              <a:ext uri="{FF2B5EF4-FFF2-40B4-BE49-F238E27FC236}">
                <a16:creationId xmlns:a16="http://schemas.microsoft.com/office/drawing/2014/main" id="{2C11FBBA-6EA9-468B-B0E1-45D8A8A4EF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037" r="2065" b="-2"/>
          <a:stretch/>
        </p:blipFill>
        <p:spPr>
          <a:xfrm>
            <a:off x="333065" y="1930400"/>
            <a:ext cx="4407377" cy="3882362"/>
          </a:xfrm>
          <a:prstGeom prst="rect">
            <a:avLst/>
          </a:prstGeom>
        </p:spPr>
      </p:pic>
      <p:sp>
        <p:nvSpPr>
          <p:cNvPr id="4" name="Title 3">
            <a:extLst>
              <a:ext uri="{FF2B5EF4-FFF2-40B4-BE49-F238E27FC236}">
                <a16:creationId xmlns:a16="http://schemas.microsoft.com/office/drawing/2014/main" id="{9896EEA2-16D1-4EE6-BD7B-510DBFB69E6A}"/>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b="1" dirty="0"/>
              <a:t>Competitive Employment</a:t>
            </a:r>
          </a:p>
        </p:txBody>
      </p:sp>
      <p:sp>
        <p:nvSpPr>
          <p:cNvPr id="5" name="Content Placeholder 4">
            <a:extLst>
              <a:ext uri="{FF2B5EF4-FFF2-40B4-BE49-F238E27FC236}">
                <a16:creationId xmlns:a16="http://schemas.microsoft.com/office/drawing/2014/main" id="{EDC68260-1989-4559-82E6-6D4AEB1E180B}"/>
              </a:ext>
            </a:extLst>
          </p:cNvPr>
          <p:cNvSpPr>
            <a:spLocks noGrp="1"/>
          </p:cNvSpPr>
          <p:nvPr>
            <p:ph idx="1"/>
          </p:nvPr>
        </p:nvSpPr>
        <p:spPr>
          <a:xfrm>
            <a:off x="5009385" y="1684421"/>
            <a:ext cx="5032842" cy="4356942"/>
          </a:xfrm>
        </p:spPr>
        <p:txBody>
          <a:bodyPr vert="horz" lIns="91440" tIns="45720" rIns="91440" bIns="45720" rtlCol="0">
            <a:noAutofit/>
          </a:bodyPr>
          <a:lstStyle/>
          <a:p>
            <a:pPr>
              <a:lnSpc>
                <a:spcPct val="90000"/>
              </a:lnSpc>
            </a:pPr>
            <a:r>
              <a:rPr lang="en-US" sz="2000" dirty="0"/>
              <a:t>Refers to jobs held by people with disabilities in workplace settings where the majority of persons employed are not persons with disabilities. </a:t>
            </a:r>
          </a:p>
          <a:p>
            <a:pPr>
              <a:lnSpc>
                <a:spcPct val="90000"/>
              </a:lnSpc>
            </a:pPr>
            <a:r>
              <a:rPr lang="en-US" sz="2000" dirty="0"/>
              <a:t>Individuals with disabilities earn wages consistent with wages paid workers without disabilities in the community performing the same or similar work</a:t>
            </a:r>
          </a:p>
          <a:p>
            <a:pPr>
              <a:lnSpc>
                <a:spcPct val="90000"/>
              </a:lnSpc>
            </a:pPr>
            <a:r>
              <a:rPr lang="en-US" sz="2000" dirty="0"/>
              <a:t>Earn at least minimum wage and are paid directly by the employer.</a:t>
            </a:r>
          </a:p>
          <a:p>
            <a:pPr marL="0" indent="0">
              <a:lnSpc>
                <a:spcPct val="90000"/>
              </a:lnSpc>
              <a:buNone/>
            </a:pPr>
            <a:r>
              <a:rPr lang="en-US" sz="2400" i="1" dirty="0"/>
              <a:t>               </a:t>
            </a:r>
            <a:r>
              <a:rPr lang="en-US" sz="1600" i="1" dirty="0"/>
              <a:t>-Department of Labor</a:t>
            </a:r>
          </a:p>
        </p:txBody>
      </p:sp>
    </p:spTree>
    <p:extLst>
      <p:ext uri="{BB962C8B-B14F-4D97-AF65-F5344CB8AC3E}">
        <p14:creationId xmlns:p14="http://schemas.microsoft.com/office/powerpoint/2010/main" val="373296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Picture 11">
            <a:extLst>
              <a:ext uri="{FF2B5EF4-FFF2-40B4-BE49-F238E27FC236}">
                <a16:creationId xmlns:a16="http://schemas.microsoft.com/office/drawing/2014/main" id="{D78AE37B-5B39-4D19-B0AE-CFFA77FF475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411" r="7149"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2" name="Isosceles Triangle 61">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8251D744-538F-4C08-BC7F-AC5B6E47C11F}"/>
              </a:ext>
            </a:extLst>
          </p:cNvPr>
          <p:cNvSpPr>
            <a:spLocks noGrp="1"/>
          </p:cNvSpPr>
          <p:nvPr>
            <p:ph type="title"/>
          </p:nvPr>
        </p:nvSpPr>
        <p:spPr>
          <a:xfrm>
            <a:off x="5536734" y="609599"/>
            <a:ext cx="4318466" cy="1540799"/>
          </a:xfrm>
        </p:spPr>
        <p:txBody>
          <a:bodyPr vert="horz" lIns="91440" tIns="45720" rIns="91440" bIns="45720" rtlCol="0" anchor="t">
            <a:noAutofit/>
          </a:bodyPr>
          <a:lstStyle/>
          <a:p>
            <a:pPr algn="ctr"/>
            <a:r>
              <a:rPr lang="en-US" sz="4800" b="1" dirty="0"/>
              <a:t>Integrated Employment</a:t>
            </a:r>
          </a:p>
        </p:txBody>
      </p:sp>
      <p:sp>
        <p:nvSpPr>
          <p:cNvPr id="6" name="Content Placeholder 5">
            <a:extLst>
              <a:ext uri="{FF2B5EF4-FFF2-40B4-BE49-F238E27FC236}">
                <a16:creationId xmlns:a16="http://schemas.microsoft.com/office/drawing/2014/main" id="{AAE46840-151D-400D-A766-CB05811AC0AC}"/>
              </a:ext>
            </a:extLst>
          </p:cNvPr>
          <p:cNvSpPr>
            <a:spLocks noGrp="1"/>
          </p:cNvSpPr>
          <p:nvPr>
            <p:ph sz="half" idx="1"/>
          </p:nvPr>
        </p:nvSpPr>
        <p:spPr>
          <a:xfrm>
            <a:off x="4942862" y="2563813"/>
            <a:ext cx="6156938" cy="3880773"/>
          </a:xfrm>
        </p:spPr>
        <p:txBody>
          <a:bodyPr vert="horz" lIns="91440" tIns="45720" rIns="91440" bIns="45720" rtlCol="0">
            <a:normAutofit/>
          </a:bodyPr>
          <a:lstStyle/>
          <a:p>
            <a:pPr marL="0" indent="0"/>
            <a:r>
              <a:rPr lang="en-US" sz="3200" dirty="0"/>
              <a:t> </a:t>
            </a:r>
            <a:r>
              <a:rPr lang="en-US" sz="2800" dirty="0"/>
              <a:t>The jobseeker with a    	disability works in an 	environment with coworkers 	that don’t have a disability.</a:t>
            </a:r>
          </a:p>
        </p:txBody>
      </p:sp>
    </p:spTree>
    <p:extLst>
      <p:ext uri="{BB962C8B-B14F-4D97-AF65-F5344CB8AC3E}">
        <p14:creationId xmlns:p14="http://schemas.microsoft.com/office/powerpoint/2010/main" val="425514620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19AA700B-23FE-4969-AE17-DE5030F51726}"/>
              </a:ext>
            </a:extLst>
          </p:cNvPr>
          <p:cNvSpPr>
            <a:spLocks noGrp="1"/>
          </p:cNvSpPr>
          <p:nvPr>
            <p:ph type="title"/>
          </p:nvPr>
        </p:nvSpPr>
        <p:spPr>
          <a:xfrm>
            <a:off x="1286933" y="609600"/>
            <a:ext cx="9618133" cy="1099457"/>
          </a:xfrm>
          <a:solidFill>
            <a:srgbClr val="33CC33"/>
          </a:solidFill>
          <a:ln w="57150">
            <a:solidFill>
              <a:srgbClr val="99FF33"/>
            </a:solidFill>
          </a:ln>
        </p:spPr>
        <p:txBody>
          <a:bodyPr>
            <a:normAutofit/>
          </a:bodyPr>
          <a:lstStyle/>
          <a:p>
            <a:pPr algn="ctr"/>
            <a:r>
              <a:rPr lang="en-US" sz="4800" b="1" dirty="0">
                <a:solidFill>
                  <a:schemeClr val="bg1"/>
                </a:solidFill>
              </a:rPr>
              <a:t>Do You Qualify for the Job?</a:t>
            </a:r>
          </a:p>
        </p:txBody>
      </p:sp>
      <p:graphicFrame>
        <p:nvGraphicFramePr>
          <p:cNvPr id="33" name="Content Placeholder 7">
            <a:extLst>
              <a:ext uri="{FF2B5EF4-FFF2-40B4-BE49-F238E27FC236}">
                <a16:creationId xmlns:a16="http://schemas.microsoft.com/office/drawing/2014/main" id="{182B1DF1-8C17-44D5-8135-EAAC05FAF654}"/>
              </a:ext>
            </a:extLst>
          </p:cNvPr>
          <p:cNvGraphicFramePr>
            <a:graphicFrameLocks noGrp="1"/>
          </p:cNvGraphicFramePr>
          <p:nvPr>
            <p:ph idx="1"/>
            <p:extLst>
              <p:ext uri="{D42A27DB-BD31-4B8C-83A1-F6EECF244321}">
                <p14:modId xmlns:p14="http://schemas.microsoft.com/office/powerpoint/2010/main" val="3798164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36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Content Placeholder 8">
            <a:extLst>
              <a:ext uri="{FF2B5EF4-FFF2-40B4-BE49-F238E27FC236}">
                <a16:creationId xmlns:a16="http://schemas.microsoft.com/office/drawing/2014/main" id="{73F6361E-C942-477C-9086-F528F5460D7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656" r="1403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3" name="Isosceles Triangle 42">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D177224F-BD94-4EBB-8393-B8E86AE8C5A9}"/>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b="1" dirty="0"/>
              <a:t>Employment Concerns</a:t>
            </a:r>
          </a:p>
        </p:txBody>
      </p:sp>
      <p:sp>
        <p:nvSpPr>
          <p:cNvPr id="6" name="Content Placeholder 5">
            <a:extLst>
              <a:ext uri="{FF2B5EF4-FFF2-40B4-BE49-F238E27FC236}">
                <a16:creationId xmlns:a16="http://schemas.microsoft.com/office/drawing/2014/main" id="{F4CDBA9F-9722-4822-81F3-47E3CAF64A08}"/>
              </a:ext>
            </a:extLst>
          </p:cNvPr>
          <p:cNvSpPr>
            <a:spLocks noGrp="1"/>
          </p:cNvSpPr>
          <p:nvPr>
            <p:ph sz="half" idx="1"/>
          </p:nvPr>
        </p:nvSpPr>
        <p:spPr>
          <a:xfrm>
            <a:off x="5209563" y="2160589"/>
            <a:ext cx="4853585" cy="3880773"/>
          </a:xfrm>
        </p:spPr>
        <p:txBody>
          <a:bodyPr vert="horz" lIns="91440" tIns="45720" rIns="91440" bIns="45720" rtlCol="0">
            <a:normAutofit/>
          </a:bodyPr>
          <a:lstStyle/>
          <a:p>
            <a:r>
              <a:rPr lang="en-US" dirty="0"/>
              <a:t>What do I want to do?</a:t>
            </a:r>
          </a:p>
          <a:p>
            <a:r>
              <a:rPr lang="en-US" dirty="0"/>
              <a:t>What is the rate of pay? Is it minimum wage or higher?</a:t>
            </a:r>
          </a:p>
          <a:p>
            <a:r>
              <a:rPr lang="en-US" dirty="0"/>
              <a:t>What kind of co-workers will I have?</a:t>
            </a:r>
          </a:p>
          <a:p>
            <a:r>
              <a:rPr lang="en-US" dirty="0"/>
              <a:t>Do I need supports to help me on the job?</a:t>
            </a:r>
          </a:p>
          <a:p>
            <a:r>
              <a:rPr lang="en-US" dirty="0"/>
              <a:t>Will I have transportation to and from work?</a:t>
            </a:r>
          </a:p>
          <a:p>
            <a:r>
              <a:rPr lang="en-US" dirty="0"/>
              <a:t>Is there a high turnover rate?</a:t>
            </a:r>
          </a:p>
          <a:p>
            <a:r>
              <a:rPr lang="en-US" dirty="0"/>
              <a:t>Will I have to work on weekends?</a:t>
            </a:r>
          </a:p>
          <a:p>
            <a:pPr marL="0" indent="0"/>
            <a:endParaRPr lang="en-US" dirty="0"/>
          </a:p>
          <a:p>
            <a:endParaRPr lang="en-US" dirty="0"/>
          </a:p>
        </p:txBody>
      </p:sp>
    </p:spTree>
    <p:extLst>
      <p:ext uri="{BB962C8B-B14F-4D97-AF65-F5344CB8AC3E}">
        <p14:creationId xmlns:p14="http://schemas.microsoft.com/office/powerpoint/2010/main" val="144745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Content Placeholder 10">
            <a:extLst>
              <a:ext uri="{FF2B5EF4-FFF2-40B4-BE49-F238E27FC236}">
                <a16:creationId xmlns:a16="http://schemas.microsoft.com/office/drawing/2014/main" id="{D01E9E24-9BBD-490F-B125-BD4AED890A9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885" r="20800"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45" name="Straight Connector 44">
            <a:extLst>
              <a:ext uri="{FF2B5EF4-FFF2-40B4-BE49-F238E27FC236}">
                <a16:creationId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24">
            <a:extLst>
              <a:ext uri="{FF2B5EF4-FFF2-40B4-BE49-F238E27FC236}">
                <a16:creationId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29">
            <a:extLst>
              <a:ext uri="{FF2B5EF4-FFF2-40B4-BE49-F238E27FC236}">
                <a16:creationId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r>
              <a:rPr lang="en-US" b="1" dirty="0"/>
              <a:t>The Job Interview</a:t>
            </a:r>
          </a:p>
        </p:txBody>
      </p:sp>
      <p:sp>
        <p:nvSpPr>
          <p:cNvPr id="3" name="Content Placeholder 2"/>
          <p:cNvSpPr>
            <a:spLocks noGrp="1"/>
          </p:cNvSpPr>
          <p:nvPr>
            <p:ph sz="half" idx="1"/>
          </p:nvPr>
        </p:nvSpPr>
        <p:spPr>
          <a:xfrm>
            <a:off x="677334" y="2160589"/>
            <a:ext cx="4887724" cy="3880773"/>
          </a:xfrm>
        </p:spPr>
        <p:txBody>
          <a:bodyPr vert="horz" lIns="91440" tIns="45720" rIns="91440" bIns="45720" rtlCol="0">
            <a:noAutofit/>
          </a:bodyPr>
          <a:lstStyle/>
          <a:p>
            <a:r>
              <a:rPr lang="en-US" sz="2800" dirty="0"/>
              <a:t> A job interview opens doors for employment.</a:t>
            </a:r>
          </a:p>
          <a:p>
            <a:endParaRPr lang="en-US" sz="800" dirty="0"/>
          </a:p>
          <a:p>
            <a:r>
              <a:rPr lang="en-US" sz="2800" dirty="0"/>
              <a:t> Know the workplace dress code of the company that’s offering the interview.</a:t>
            </a:r>
          </a:p>
        </p:txBody>
      </p:sp>
    </p:spTree>
    <p:extLst>
      <p:ext uri="{BB962C8B-B14F-4D97-AF65-F5344CB8AC3E}">
        <p14:creationId xmlns:p14="http://schemas.microsoft.com/office/powerpoint/2010/main" val="205519771"/>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90C226"/>
      </a:accent1>
      <a:accent2>
        <a:srgbClr val="00B0F0"/>
      </a:accent2>
      <a:accent3>
        <a:srgbClr val="93DE61"/>
      </a:accent3>
      <a:accent4>
        <a:srgbClr val="0099FF"/>
      </a:accent4>
      <a:accent5>
        <a:srgbClr val="0000FF"/>
      </a:accent5>
      <a:accent6>
        <a:srgbClr val="00B0F0"/>
      </a:accent6>
      <a:hlink>
        <a:srgbClr val="0000FF"/>
      </a:hlink>
      <a:folHlink>
        <a:srgbClr val="00B0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1393</TotalTime>
  <Words>1844</Words>
  <Application>Microsoft Office PowerPoint</Application>
  <PresentationFormat>Widescreen</PresentationFormat>
  <Paragraphs>171</Paragraphs>
  <Slides>25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Baskerville Old Face</vt:lpstr>
      <vt:lpstr>Calibri</vt:lpstr>
      <vt:lpstr>Calibri Light</vt:lpstr>
      <vt:lpstr>Freestyle Script</vt:lpstr>
      <vt:lpstr>Times New Roman</vt:lpstr>
      <vt:lpstr>Trebuchet MS</vt:lpstr>
      <vt:lpstr>Verdana</vt:lpstr>
      <vt:lpstr>Wingdings</vt:lpstr>
      <vt:lpstr>Wingdings 3</vt:lpstr>
      <vt:lpstr>Facet</vt:lpstr>
      <vt:lpstr>RESUMES &amp; JOBS</vt:lpstr>
      <vt:lpstr>PowerPoint Presentation</vt:lpstr>
      <vt:lpstr>MISSION STATEMENT  The agency supports persons with developmental disabilities in living, learning, and working in their communities.</vt:lpstr>
      <vt:lpstr>Determination</vt:lpstr>
      <vt:lpstr>Competitive Employment</vt:lpstr>
      <vt:lpstr>Integrated Employment</vt:lpstr>
      <vt:lpstr>Do You Qualify for the Job?</vt:lpstr>
      <vt:lpstr>Employment Concerns</vt:lpstr>
      <vt:lpstr>The Job Interview</vt:lpstr>
      <vt:lpstr>What Is a Resume</vt:lpstr>
      <vt:lpstr>First Impressions Matters the Most</vt:lpstr>
      <vt:lpstr>Social Media Can Impact the Hiring Process</vt:lpstr>
      <vt:lpstr>Preparing Resumes</vt:lpstr>
      <vt:lpstr>Avoid Resume Pitfalls</vt:lpstr>
      <vt:lpstr>PowerPoint Presentation</vt:lpstr>
      <vt:lpstr>Did You Know?</vt:lpstr>
      <vt:lpstr>Resumes</vt:lpstr>
      <vt:lpstr>Four Types           of Resumes </vt:lpstr>
      <vt:lpstr>   Chronological Resume</vt:lpstr>
      <vt:lpstr>  Functional Resume</vt:lpstr>
      <vt:lpstr>Combination Resume (Hybrid Resume)</vt:lpstr>
      <vt:lpstr>Targeted Resume</vt:lpstr>
      <vt:lpstr> Overview: Basic Rules of All Resumes</vt:lpstr>
      <vt:lpstr>What Happens After the Resume is Completed?</vt:lpstr>
      <vt:lpstr>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 &amp; JOBS</dc:title>
  <dc:creator>Katrina Washington</dc:creator>
  <cp:lastModifiedBy>Zoe Linafelt</cp:lastModifiedBy>
  <cp:revision>105</cp:revision>
  <cp:lastPrinted>2018-05-09T20:48:52Z</cp:lastPrinted>
  <dcterms:created xsi:type="dcterms:W3CDTF">2018-05-07T15:30:20Z</dcterms:created>
  <dcterms:modified xsi:type="dcterms:W3CDTF">2018-06-07T14:55:18Z</dcterms:modified>
</cp:coreProperties>
</file>